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7"/>
  </p:notesMasterIdLst>
  <p:sldIdLst>
    <p:sldId id="256" r:id="rId2"/>
    <p:sldId id="291" r:id="rId3"/>
    <p:sldId id="318" r:id="rId4"/>
    <p:sldId id="324" r:id="rId5"/>
    <p:sldId id="369" r:id="rId6"/>
    <p:sldId id="367" r:id="rId7"/>
    <p:sldId id="370" r:id="rId8"/>
    <p:sldId id="375" r:id="rId9"/>
    <p:sldId id="376" r:id="rId10"/>
    <p:sldId id="379" r:id="rId11"/>
    <p:sldId id="366" r:id="rId12"/>
    <p:sldId id="325" r:id="rId13"/>
    <p:sldId id="336" r:id="rId14"/>
    <p:sldId id="331" r:id="rId15"/>
    <p:sldId id="33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448AB45-C284-F822-7B55-649627EE6C10}" name="Gunnel Wärn Hede" initials="GW" userId="09345862a7ad29be"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28" autoAdjust="0"/>
    <p:restoredTop sz="87534" autoAdjust="0"/>
  </p:normalViewPr>
  <p:slideViewPr>
    <p:cSldViewPr>
      <p:cViewPr varScale="1">
        <p:scale>
          <a:sx n="83" d="100"/>
          <a:sy n="83" d="100"/>
        </p:scale>
        <p:origin x="1377" y="39"/>
      </p:cViewPr>
      <p:guideLst>
        <p:guide orient="horz" pos="2160"/>
        <p:guide pos="2880"/>
      </p:guideLst>
    </p:cSldViewPr>
  </p:slideViewPr>
  <p:notesTextViewPr>
    <p:cViewPr>
      <p:scale>
        <a:sx n="1" d="1"/>
        <a:sy n="1" d="1"/>
      </p:scale>
      <p:origin x="0" y="0"/>
    </p:cViewPr>
  </p:notesTextViewPr>
  <p:notesViewPr>
    <p:cSldViewPr>
      <p:cViewPr varScale="1">
        <p:scale>
          <a:sx n="71" d="100"/>
          <a:sy n="71" d="100"/>
        </p:scale>
        <p:origin x="2919" y="5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er Sundbom" userId="7c08c7d8362372ba" providerId="LiveId" clId="{5F962519-6EF5-4D1F-924D-E78BCAD4E010}"/>
    <pc:docChg chg="delSld">
      <pc:chgData name="Christer Sundbom" userId="7c08c7d8362372ba" providerId="LiveId" clId="{5F962519-6EF5-4D1F-924D-E78BCAD4E010}" dt="2023-08-23T06:19:49.972" v="4" actId="47"/>
      <pc:docMkLst>
        <pc:docMk/>
      </pc:docMkLst>
      <pc:sldChg chg="del">
        <pc:chgData name="Christer Sundbom" userId="7c08c7d8362372ba" providerId="LiveId" clId="{5F962519-6EF5-4D1F-924D-E78BCAD4E010}" dt="2023-08-23T06:19:40.229" v="0" actId="47"/>
        <pc:sldMkLst>
          <pc:docMk/>
          <pc:sldMk cId="3919737305" sldId="380"/>
        </pc:sldMkLst>
      </pc:sldChg>
      <pc:sldChg chg="del">
        <pc:chgData name="Christer Sundbom" userId="7c08c7d8362372ba" providerId="LiveId" clId="{5F962519-6EF5-4D1F-924D-E78BCAD4E010}" dt="2023-08-23T06:19:47.092" v="1" actId="47"/>
        <pc:sldMkLst>
          <pc:docMk/>
          <pc:sldMk cId="1594089236" sldId="381"/>
        </pc:sldMkLst>
      </pc:sldChg>
      <pc:sldChg chg="del">
        <pc:chgData name="Christer Sundbom" userId="7c08c7d8362372ba" providerId="LiveId" clId="{5F962519-6EF5-4D1F-924D-E78BCAD4E010}" dt="2023-08-23T06:19:48.055" v="2" actId="47"/>
        <pc:sldMkLst>
          <pc:docMk/>
          <pc:sldMk cId="1094870273" sldId="382"/>
        </pc:sldMkLst>
      </pc:sldChg>
      <pc:sldChg chg="del">
        <pc:chgData name="Christer Sundbom" userId="7c08c7d8362372ba" providerId="LiveId" clId="{5F962519-6EF5-4D1F-924D-E78BCAD4E010}" dt="2023-08-23T06:19:49.045" v="3" actId="47"/>
        <pc:sldMkLst>
          <pc:docMk/>
          <pc:sldMk cId="4252367904" sldId="383"/>
        </pc:sldMkLst>
      </pc:sldChg>
      <pc:sldChg chg="del">
        <pc:chgData name="Christer Sundbom" userId="7c08c7d8362372ba" providerId="LiveId" clId="{5F962519-6EF5-4D1F-924D-E78BCAD4E010}" dt="2023-08-23T06:19:49.972" v="4" actId="47"/>
        <pc:sldMkLst>
          <pc:docMk/>
          <pc:sldMk cId="61331109" sldId="38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775718-0200-436D-8462-85A8DCA82670}" type="datetimeFigureOut">
              <a:rPr lang="en-US" smtClean="0"/>
              <a:pPr/>
              <a:t>8/23/2023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7F2DFE-6447-44F8-B0D8-DBF0EEA53AAE}" type="slidenum">
              <a:rPr lang="en-US" smtClean="0"/>
              <a:pPr/>
              <a:t>‹#›</a:t>
            </a:fld>
            <a:endParaRPr lang="en-US"/>
          </a:p>
        </p:txBody>
      </p:sp>
    </p:spTree>
    <p:extLst>
      <p:ext uri="{BB962C8B-B14F-4D97-AF65-F5344CB8AC3E}">
        <p14:creationId xmlns:p14="http://schemas.microsoft.com/office/powerpoint/2010/main" val="3852362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7F2DFE-6447-44F8-B0D8-DBF0EEA53AAE}" type="slidenum">
              <a:rPr lang="en-US" smtClean="0"/>
              <a:pPr/>
              <a:t>1</a:t>
            </a:fld>
            <a:endParaRPr lang="en-US"/>
          </a:p>
        </p:txBody>
      </p:sp>
    </p:spTree>
    <p:extLst>
      <p:ext uri="{BB962C8B-B14F-4D97-AF65-F5344CB8AC3E}">
        <p14:creationId xmlns:p14="http://schemas.microsoft.com/office/powerpoint/2010/main" val="3244431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45720" indent="0">
              <a:buNone/>
            </a:pPr>
            <a:endParaRPr lang="sv-SE" sz="1100" dirty="0">
              <a:latin typeface="Arial" panose="020B0604020202020204" pitchFamily="34" charset="0"/>
              <a:ea typeface="Calibri" panose="020F0502020204030204" pitchFamily="34" charset="0"/>
              <a:cs typeface="Times New Roman" panose="02020603050405020304" pitchFamily="18" charset="0"/>
            </a:endParaRPr>
          </a:p>
          <a:p>
            <a:pPr marL="45720" indent="0">
              <a:buNone/>
            </a:pPr>
            <a:r>
              <a:rPr lang="sv-SE" sz="1200" dirty="0">
                <a:effectLst/>
                <a:latin typeface="Arial" panose="020B0604020202020204" pitchFamily="34" charset="0"/>
                <a:ea typeface="Calibri" panose="020F0502020204030204" pitchFamily="34" charset="0"/>
                <a:cs typeface="Arial" panose="020B0604020202020204" pitchFamily="34" charset="0"/>
              </a:rPr>
              <a:t>Av kalkylarket framgår att styrelsens förslag på hantering av momspengarna, jämfört med att amortera allt direkt,  blir </a:t>
            </a:r>
            <a:r>
              <a:rPr lang="sv-SE" sz="1200" dirty="0">
                <a:latin typeface="Arial" panose="020B0604020202020204" pitchFamily="34" charset="0"/>
                <a:ea typeface="Calibri" panose="020F0502020204030204" pitchFamily="34" charset="0"/>
                <a:cs typeface="Arial" panose="020B0604020202020204" pitchFamily="34" charset="0"/>
              </a:rPr>
              <a:t>styrelsens </a:t>
            </a:r>
            <a:r>
              <a:rPr lang="sv-SE" sz="1200" dirty="0">
                <a:effectLst/>
                <a:latin typeface="Arial" panose="020B0604020202020204" pitchFamily="34" charset="0"/>
                <a:ea typeface="Calibri" panose="020F0502020204030204" pitchFamily="34" charset="0"/>
                <a:cs typeface="Arial" panose="020B0604020202020204" pitchFamily="34" charset="0"/>
              </a:rPr>
              <a:t>förslag det som ger lägst utgifter för medlemmarna under en 10 års period. </a:t>
            </a:r>
            <a:br>
              <a:rPr lang="sv-SE" sz="1200" dirty="0">
                <a:effectLst/>
                <a:latin typeface="Arial" panose="020B0604020202020204" pitchFamily="34" charset="0"/>
                <a:ea typeface="Calibri" panose="020F0502020204030204" pitchFamily="34" charset="0"/>
                <a:cs typeface="Arial" panose="020B0604020202020204" pitchFamily="34" charset="0"/>
              </a:rPr>
            </a:br>
            <a:endParaRPr lang="sv-SE" sz="1200" dirty="0">
              <a:effectLst/>
              <a:latin typeface="Arial" panose="020B0604020202020204" pitchFamily="34" charset="0"/>
              <a:ea typeface="Calibri" panose="020F0502020204030204" pitchFamily="34" charset="0"/>
              <a:cs typeface="Arial" panose="020B0604020202020204" pitchFamily="34" charset="0"/>
            </a:endParaRPr>
          </a:p>
          <a:p>
            <a:pPr marL="45720" indent="0">
              <a:buNone/>
            </a:pPr>
            <a:r>
              <a:rPr lang="sv-SE" sz="1200" dirty="0">
                <a:latin typeface="Arial" panose="020B0604020202020204" pitchFamily="34" charset="0"/>
                <a:ea typeface="Calibri" panose="020F0502020204030204" pitchFamily="34" charset="0"/>
                <a:cs typeface="Arial" panose="020B0604020202020204" pitchFamily="34" charset="0"/>
              </a:rPr>
              <a:t>Styrelsens förslag ger l</a:t>
            </a:r>
            <a:r>
              <a:rPr lang="sv-SE" sz="1200" dirty="0">
                <a:effectLst/>
                <a:latin typeface="Arial" panose="020B0604020202020204" pitchFamily="34" charset="0"/>
                <a:ea typeface="Calibri" panose="020F0502020204030204" pitchFamily="34" charset="0"/>
                <a:cs typeface="Arial" panose="020B0604020202020204" pitchFamily="34" charset="0"/>
              </a:rPr>
              <a:t>ägre och relativt jämna utdebiteringar över tid  (kanske viktigt just nu under en ekonomiskt besvärlig tid).</a:t>
            </a:r>
          </a:p>
          <a:p>
            <a:pPr marL="45720" indent="0">
              <a:buNone/>
            </a:pPr>
            <a:endParaRPr lang="sv-SE" sz="1200" dirty="0">
              <a:effectLst/>
              <a:latin typeface="Arial" panose="020B0604020202020204" pitchFamily="34" charset="0"/>
              <a:ea typeface="Calibri" panose="020F0502020204030204" pitchFamily="34" charset="0"/>
              <a:cs typeface="Arial" panose="020B0604020202020204" pitchFamily="34" charset="0"/>
            </a:endParaRPr>
          </a:p>
          <a:p>
            <a:pPr marL="45720" indent="0">
              <a:buNone/>
            </a:pPr>
            <a:r>
              <a:rPr lang="sv-SE" sz="1200" dirty="0">
                <a:latin typeface="Arial" panose="020B0604020202020204" pitchFamily="34" charset="0"/>
                <a:ea typeface="Calibri" panose="020F0502020204030204" pitchFamily="34" charset="0"/>
                <a:cs typeface="Arial" panose="020B0604020202020204" pitchFamily="34" charset="0"/>
              </a:rPr>
              <a:t>I styrelsens förslag passar vi ändå </a:t>
            </a:r>
            <a:r>
              <a:rPr lang="sv-SE" sz="1200" dirty="0">
                <a:effectLst/>
                <a:latin typeface="Arial" panose="020B0604020202020204" pitchFamily="34" charset="0"/>
                <a:ea typeface="Calibri" panose="020F0502020204030204" pitchFamily="34" charset="0"/>
                <a:cs typeface="Arial" panose="020B0604020202020204" pitchFamily="34" charset="0"/>
              </a:rPr>
              <a:t>på att amortera lite mer dvs. låneskulden minskar lite snabbare än om vi inte fått någon momsåterbetalning</a:t>
            </a:r>
          </a:p>
          <a:p>
            <a:pPr marL="45720" indent="0">
              <a:buNone/>
            </a:pPr>
            <a:br>
              <a:rPr lang="sv-SE" sz="1200" dirty="0">
                <a:effectLst/>
                <a:latin typeface="Arial" panose="020B0604020202020204" pitchFamily="34" charset="0"/>
                <a:ea typeface="Calibri" panose="020F0502020204030204" pitchFamily="34" charset="0"/>
                <a:cs typeface="Arial" panose="020B0604020202020204" pitchFamily="34" charset="0"/>
              </a:rPr>
            </a:br>
            <a:r>
              <a:rPr lang="sv-SE" sz="1200" dirty="0">
                <a:effectLst/>
                <a:latin typeface="Arial" panose="020B0604020202020204" pitchFamily="34" charset="0"/>
                <a:ea typeface="Calibri" panose="020F0502020204030204" pitchFamily="34" charset="0"/>
                <a:cs typeface="Arial" panose="020B0604020202020204" pitchFamily="34" charset="0"/>
              </a:rPr>
              <a:t>Medlemmarna behöver inte betala </a:t>
            </a:r>
            <a:r>
              <a:rPr lang="sv-SE" sz="1200" dirty="0">
                <a:latin typeface="Arial" panose="020B0604020202020204" pitchFamily="34" charset="0"/>
                <a:ea typeface="Calibri" panose="020F0502020204030204" pitchFamily="34" charset="0"/>
                <a:cs typeface="Arial" panose="020B0604020202020204" pitchFamily="34" charset="0"/>
              </a:rPr>
              <a:t>den större delen </a:t>
            </a:r>
            <a:r>
              <a:rPr lang="sv-SE" sz="1200" dirty="0">
                <a:effectLst/>
                <a:latin typeface="Arial" panose="020B0604020202020204" pitchFamily="34" charset="0"/>
                <a:ea typeface="Calibri" panose="020F0502020204030204" pitchFamily="34" charset="0"/>
                <a:cs typeface="Arial" panose="020B0604020202020204" pitchFamily="34" charset="0"/>
              </a:rPr>
              <a:t>av amorteringarna själva (t.o.m. 2028) och behöver därmed inte heller betala 25% moms på de amorteringar som </a:t>
            </a:r>
            <a:r>
              <a:rPr lang="sv-SE" sz="1200" dirty="0">
                <a:latin typeface="Arial" panose="020B0604020202020204" pitchFamily="34" charset="0"/>
                <a:ea typeface="Calibri" panose="020F0502020204030204" pitchFamily="34" charset="0"/>
                <a:cs typeface="Arial" panose="020B0604020202020204" pitchFamily="34" charset="0"/>
              </a:rPr>
              <a:t>i stället tas </a:t>
            </a:r>
            <a:r>
              <a:rPr lang="sv-SE" sz="1200" dirty="0">
                <a:effectLst/>
                <a:latin typeface="Arial" panose="020B0604020202020204" pitchFamily="34" charset="0"/>
                <a:ea typeface="Calibri" panose="020F0502020204030204" pitchFamily="34" charset="0"/>
                <a:cs typeface="Arial" panose="020B0604020202020204" pitchFamily="34" charset="0"/>
              </a:rPr>
              <a:t>av momsåterbetalningspengarna. Sammantaget blir det 1 150 000 kr (25% på 4 600 000) som inte behöver utdebiteras dvs. betalas av medlemmarna.</a:t>
            </a:r>
            <a:br>
              <a:rPr lang="sv-SE" sz="1200" dirty="0">
                <a:effectLst/>
                <a:latin typeface="Arial" panose="020B0604020202020204" pitchFamily="34" charset="0"/>
                <a:ea typeface="Calibri" panose="020F0502020204030204" pitchFamily="34" charset="0"/>
                <a:cs typeface="Arial" panose="020B0604020202020204" pitchFamily="34" charset="0"/>
              </a:rPr>
            </a:br>
            <a:endParaRPr lang="sv-SE" sz="1200" dirty="0">
              <a:latin typeface="Arial" panose="020B0604020202020204" pitchFamily="34" charset="0"/>
              <a:ea typeface="Calibri" panose="020F0502020204030204" pitchFamily="34" charset="0"/>
              <a:cs typeface="Arial" panose="020B0604020202020204" pitchFamily="34" charset="0"/>
            </a:endParaRPr>
          </a:p>
          <a:p>
            <a:pPr marL="45720" indent="0">
              <a:buNone/>
            </a:pPr>
            <a:r>
              <a:rPr lang="sv-SE" sz="1200" dirty="0">
                <a:latin typeface="Arial" panose="020B0604020202020204" pitchFamily="34" charset="0"/>
                <a:ea typeface="Calibri" panose="020F0502020204030204" pitchFamily="34" charset="0"/>
                <a:cs typeface="Arial" panose="020B0604020202020204" pitchFamily="34" charset="0"/>
              </a:rPr>
              <a:t>Med styrelsens förslag </a:t>
            </a:r>
            <a:r>
              <a:rPr lang="sv-SE" sz="1200" dirty="0">
                <a:effectLst/>
                <a:latin typeface="Arial" panose="020B0604020202020204" pitchFamily="34" charset="0"/>
                <a:ea typeface="Calibri" panose="020F0502020204030204" pitchFamily="34" charset="0"/>
                <a:cs typeface="Arial" panose="020B0604020202020204" pitchFamily="34" charset="0"/>
              </a:rPr>
              <a:t>har vi under flera år en stor buffert och kan när som helst (om förutsättningar ändras) (och nytt stämmobeslut fattas) ändra amorteringarna dvs. vi har handlingsfrihet under ytterligare ett par år. Uppdateringar av anläggningen. </a:t>
            </a:r>
            <a:br>
              <a:rPr lang="sv-SE" sz="1200" dirty="0">
                <a:effectLst/>
                <a:latin typeface="Arial" panose="020B0604020202020204" pitchFamily="34" charset="0"/>
                <a:ea typeface="Calibri" panose="020F0502020204030204" pitchFamily="34" charset="0"/>
                <a:cs typeface="Arial" panose="020B0604020202020204" pitchFamily="34" charset="0"/>
              </a:rPr>
            </a:br>
            <a:endParaRPr lang="sv-SE" sz="1200" dirty="0">
              <a:effectLst/>
              <a:latin typeface="Arial" panose="020B0604020202020204" pitchFamily="34" charset="0"/>
              <a:ea typeface="Calibri" panose="020F0502020204030204" pitchFamily="34" charset="0"/>
              <a:cs typeface="Arial" panose="020B0604020202020204" pitchFamily="34" charset="0"/>
            </a:endParaRPr>
          </a:p>
          <a:p>
            <a:pPr marL="45720" indent="0">
              <a:buNone/>
            </a:pPr>
            <a:r>
              <a:rPr lang="sv-SE" sz="1200" dirty="0">
                <a:effectLst/>
                <a:latin typeface="Arial" panose="020B0604020202020204" pitchFamily="34" charset="0"/>
                <a:ea typeface="Calibri" panose="020F0502020204030204" pitchFamily="34" charset="0"/>
                <a:cs typeface="Arial" panose="020B0604020202020204" pitchFamily="34" charset="0"/>
              </a:rPr>
              <a:t>Skatteverkets tolkning av moms för samfällighetsföreningar har överklagats till högsta instans. Skulle </a:t>
            </a:r>
            <a:r>
              <a:rPr lang="sv-SE" sz="1200" dirty="0">
                <a:latin typeface="Arial" panose="020B0604020202020204" pitchFamily="34" charset="0"/>
                <a:ea typeface="Calibri" panose="020F0502020204030204" pitchFamily="34" charset="0"/>
                <a:cs typeface="Arial" panose="020B0604020202020204" pitchFamily="34" charset="0"/>
              </a:rPr>
              <a:t>skatteverket </a:t>
            </a:r>
            <a:r>
              <a:rPr lang="sv-SE" sz="1200" dirty="0">
                <a:effectLst/>
                <a:latin typeface="Arial" panose="020B0604020202020204" pitchFamily="34" charset="0"/>
                <a:ea typeface="Calibri" panose="020F0502020204030204" pitchFamily="34" charset="0"/>
                <a:cs typeface="Arial" panose="020B0604020202020204" pitchFamily="34" charset="0"/>
              </a:rPr>
              <a:t>komma fram till att göra ny tolkning och därmed kräva återbetalning av utbetalda momspengar är det viktigt att vi inte redan nu amorterat bort pengarna. </a:t>
            </a:r>
          </a:p>
          <a:p>
            <a:endParaRPr lang="sv-SE" dirty="0"/>
          </a:p>
        </p:txBody>
      </p:sp>
      <p:sp>
        <p:nvSpPr>
          <p:cNvPr id="4" name="Platshållare för bildnummer 3"/>
          <p:cNvSpPr>
            <a:spLocks noGrp="1"/>
          </p:cNvSpPr>
          <p:nvPr>
            <p:ph type="sldNum" sz="quarter" idx="5"/>
          </p:nvPr>
        </p:nvSpPr>
        <p:spPr/>
        <p:txBody>
          <a:bodyPr/>
          <a:lstStyle/>
          <a:p>
            <a:fld id="{827F2DFE-6447-44F8-B0D8-DBF0EEA53AAE}" type="slidenum">
              <a:rPr lang="en-US" smtClean="0"/>
              <a:pPr/>
              <a:t>10</a:t>
            </a:fld>
            <a:endParaRPr lang="en-US"/>
          </a:p>
        </p:txBody>
      </p:sp>
    </p:spTree>
    <p:extLst>
      <p:ext uri="{BB962C8B-B14F-4D97-AF65-F5344CB8AC3E}">
        <p14:creationId xmlns:p14="http://schemas.microsoft.com/office/powerpoint/2010/main" val="9255160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sz="1600" dirty="0"/>
          </a:p>
        </p:txBody>
      </p:sp>
      <p:sp>
        <p:nvSpPr>
          <p:cNvPr id="4" name="Platshållare för bildnummer 3"/>
          <p:cNvSpPr>
            <a:spLocks noGrp="1"/>
          </p:cNvSpPr>
          <p:nvPr>
            <p:ph type="sldNum" sz="quarter" idx="10"/>
          </p:nvPr>
        </p:nvSpPr>
        <p:spPr/>
        <p:txBody>
          <a:bodyPr/>
          <a:lstStyle/>
          <a:p>
            <a:fld id="{31D7E9C7-DA4E-4EDC-A6A3-97CFA98EBDA0}" type="slidenum">
              <a:rPr lang="sv-SE" smtClean="0"/>
              <a:pPr/>
              <a:t>11</a:t>
            </a:fld>
            <a:endParaRPr lang="sv-SE"/>
          </a:p>
        </p:txBody>
      </p:sp>
    </p:spTree>
    <p:extLst>
      <p:ext uri="{BB962C8B-B14F-4D97-AF65-F5344CB8AC3E}">
        <p14:creationId xmlns:p14="http://schemas.microsoft.com/office/powerpoint/2010/main" val="41438888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7F2DFE-6447-44F8-B0D8-DBF0EEA53AAE}" type="slidenum">
              <a:rPr lang="en-US" smtClean="0"/>
              <a:pPr/>
              <a:t>12</a:t>
            </a:fld>
            <a:endParaRPr lang="en-US"/>
          </a:p>
        </p:txBody>
      </p:sp>
    </p:spTree>
    <p:extLst>
      <p:ext uri="{BB962C8B-B14F-4D97-AF65-F5344CB8AC3E}">
        <p14:creationId xmlns:p14="http://schemas.microsoft.com/office/powerpoint/2010/main" val="12947022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sz="1600" dirty="0"/>
          </a:p>
        </p:txBody>
      </p:sp>
      <p:sp>
        <p:nvSpPr>
          <p:cNvPr id="4" name="Platshållare för bildnummer 3"/>
          <p:cNvSpPr>
            <a:spLocks noGrp="1"/>
          </p:cNvSpPr>
          <p:nvPr>
            <p:ph type="sldNum" sz="quarter" idx="10"/>
          </p:nvPr>
        </p:nvSpPr>
        <p:spPr/>
        <p:txBody>
          <a:bodyPr/>
          <a:lstStyle/>
          <a:p>
            <a:fld id="{31D7E9C7-DA4E-4EDC-A6A3-97CFA98EBDA0}" type="slidenum">
              <a:rPr lang="sv-SE" smtClean="0"/>
              <a:pPr/>
              <a:t>13</a:t>
            </a:fld>
            <a:endParaRPr lang="sv-SE"/>
          </a:p>
        </p:txBody>
      </p:sp>
    </p:spTree>
    <p:extLst>
      <p:ext uri="{BB962C8B-B14F-4D97-AF65-F5344CB8AC3E}">
        <p14:creationId xmlns:p14="http://schemas.microsoft.com/office/powerpoint/2010/main" val="18757867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7F2DFE-6447-44F8-B0D8-DBF0EEA53AAE}" type="slidenum">
              <a:rPr lang="en-US" smtClean="0"/>
              <a:pPr/>
              <a:t>14</a:t>
            </a:fld>
            <a:endParaRPr lang="en-US"/>
          </a:p>
        </p:txBody>
      </p:sp>
    </p:spTree>
    <p:extLst>
      <p:ext uri="{BB962C8B-B14F-4D97-AF65-F5344CB8AC3E}">
        <p14:creationId xmlns:p14="http://schemas.microsoft.com/office/powerpoint/2010/main" val="1410268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7F2DFE-6447-44F8-B0D8-DBF0EEA53AAE}" type="slidenum">
              <a:rPr lang="en-US" smtClean="0"/>
              <a:pPr/>
              <a:t>2</a:t>
            </a:fld>
            <a:endParaRPr lang="en-US"/>
          </a:p>
        </p:txBody>
      </p:sp>
    </p:spTree>
    <p:extLst>
      <p:ext uri="{BB962C8B-B14F-4D97-AF65-F5344CB8AC3E}">
        <p14:creationId xmlns:p14="http://schemas.microsoft.com/office/powerpoint/2010/main" val="801083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7F2DFE-6447-44F8-B0D8-DBF0EEA53AAE}" type="slidenum">
              <a:rPr lang="en-US" smtClean="0"/>
              <a:pPr/>
              <a:t>3</a:t>
            </a:fld>
            <a:endParaRPr lang="en-US"/>
          </a:p>
        </p:txBody>
      </p:sp>
    </p:spTree>
    <p:extLst>
      <p:ext uri="{BB962C8B-B14F-4D97-AF65-F5344CB8AC3E}">
        <p14:creationId xmlns:p14="http://schemas.microsoft.com/office/powerpoint/2010/main" val="1789323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7F2DFE-6447-44F8-B0D8-DBF0EEA53AAE}" type="slidenum">
              <a:rPr lang="en-US" smtClean="0"/>
              <a:pPr/>
              <a:t>4</a:t>
            </a:fld>
            <a:endParaRPr lang="en-US"/>
          </a:p>
        </p:txBody>
      </p:sp>
    </p:spTree>
    <p:extLst>
      <p:ext uri="{BB962C8B-B14F-4D97-AF65-F5344CB8AC3E}">
        <p14:creationId xmlns:p14="http://schemas.microsoft.com/office/powerpoint/2010/main" val="1943813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sz="1200" b="0" i="0" dirty="0">
                <a:solidFill>
                  <a:srgbClr val="333333"/>
                </a:solidFill>
                <a:effectLst/>
                <a:latin typeface="Arial" panose="020B0604020202020204" pitchFamily="34" charset="0"/>
                <a:cs typeface="Arial" panose="020B0604020202020204" pitchFamily="34" charset="0"/>
              </a:rPr>
              <a:t>Skatteverket har efter en tolkning av en dom i EU-domstolen,  beslutat att samfällighetsföreningar är skyldiga att redovisa moms.  </a:t>
            </a:r>
          </a:p>
          <a:p>
            <a:r>
              <a:rPr lang="sv-SE" sz="1200" b="0" dirty="0">
                <a:effectLst/>
                <a:latin typeface="Arial" panose="020B0604020202020204" pitchFamily="34" charset="0"/>
                <a:ea typeface="Calibri" panose="020F0502020204030204" pitchFamily="34" charset="0"/>
                <a:cs typeface="Times New Roman" panose="02020603050405020304" pitchFamily="18" charset="0"/>
              </a:rPr>
              <a:t>Styrelsen i Ornö Brevik samfällighetsförening (OBs) inskickat underlag och begärt omprövning av moms från 2016 och framåt. </a:t>
            </a:r>
          </a:p>
          <a:p>
            <a:endParaRPr lang="sv-SE" sz="1200" b="0" dirty="0">
              <a:effectLst/>
              <a:latin typeface="Arial" panose="020B0604020202020204" pitchFamily="34" charset="0"/>
              <a:ea typeface="Calibri" panose="020F0502020204030204" pitchFamily="34" charset="0"/>
              <a:cs typeface="Times New Roman" panose="02020603050405020304" pitchFamily="18" charset="0"/>
            </a:endParaRPr>
          </a:p>
          <a:p>
            <a:r>
              <a:rPr lang="sv-SE" sz="1200" b="0" dirty="0">
                <a:effectLst/>
                <a:latin typeface="Arial" panose="020B0604020202020204" pitchFamily="34" charset="0"/>
                <a:ea typeface="Calibri" panose="020F0502020204030204" pitchFamily="34" charset="0"/>
                <a:cs typeface="Times New Roman" panose="02020603050405020304" pitchFamily="18" charset="0"/>
              </a:rPr>
              <a:t>OBs har fått återbetalat 5 500 000 kr.</a:t>
            </a:r>
            <a:br>
              <a:rPr lang="sv-SE" sz="1200" b="0" dirty="0">
                <a:effectLst/>
                <a:latin typeface="Arial" panose="020B0604020202020204" pitchFamily="34" charset="0"/>
                <a:ea typeface="Calibri" panose="020F0502020204030204" pitchFamily="34" charset="0"/>
                <a:cs typeface="Times New Roman" panose="02020603050405020304" pitchFamily="18" charset="0"/>
              </a:rPr>
            </a:br>
            <a:br>
              <a:rPr lang="sv-SE" sz="1200" b="0" dirty="0">
                <a:effectLst/>
                <a:latin typeface="Arial" panose="020B0604020202020204" pitchFamily="34" charset="0"/>
                <a:ea typeface="Calibri" panose="020F0502020204030204" pitchFamily="34" charset="0"/>
                <a:cs typeface="Times New Roman" panose="02020603050405020304" pitchFamily="18" charset="0"/>
              </a:rPr>
            </a:br>
            <a:r>
              <a:rPr lang="sv-SE" sz="1200" b="0" dirty="0">
                <a:effectLst/>
                <a:latin typeface="Arial" panose="020B0604020202020204" pitchFamily="34" charset="0"/>
                <a:ea typeface="Calibri" panose="020F0502020204030204" pitchFamily="34" charset="0"/>
                <a:cs typeface="Times New Roman" panose="02020603050405020304" pitchFamily="18" charset="0"/>
              </a:rPr>
              <a:t>Styrelsen i OBs har därefter diskuterat hur beloppet, </a:t>
            </a:r>
            <a:r>
              <a:rPr lang="sv-SE" sz="1200" b="0" strike="sngStrike" dirty="0">
                <a:effectLst/>
                <a:latin typeface="Arial" panose="020B0604020202020204" pitchFamily="34" charset="0"/>
                <a:ea typeface="Calibri" panose="020F0502020204030204" pitchFamily="34" charset="0"/>
                <a:cs typeface="Times New Roman" panose="02020603050405020304" pitchFamily="18" charset="0"/>
              </a:rPr>
              <a:t>på bästa sätt för medlemmarna</a:t>
            </a:r>
            <a:r>
              <a:rPr lang="sv-SE" sz="1200" b="0" dirty="0">
                <a:effectLst/>
                <a:latin typeface="Arial" panose="020B0604020202020204" pitchFamily="34" charset="0"/>
                <a:ea typeface="Calibri" panose="020F0502020204030204" pitchFamily="34" charset="0"/>
                <a:cs typeface="Times New Roman" panose="02020603050405020304" pitchFamily="18" charset="0"/>
              </a:rPr>
              <a:t>, kan hanteras. Styrelsens förslag har skickats till medlemmarna tillsammans med kallelsen till stämman.</a:t>
            </a:r>
            <a:endParaRPr lang="en-US" dirty="0"/>
          </a:p>
        </p:txBody>
      </p:sp>
      <p:sp>
        <p:nvSpPr>
          <p:cNvPr id="4" name="Slide Number Placeholder 3"/>
          <p:cNvSpPr>
            <a:spLocks noGrp="1"/>
          </p:cNvSpPr>
          <p:nvPr>
            <p:ph type="sldNum" sz="quarter" idx="10"/>
          </p:nvPr>
        </p:nvSpPr>
        <p:spPr/>
        <p:txBody>
          <a:bodyPr/>
          <a:lstStyle/>
          <a:p>
            <a:fld id="{827F2DFE-6447-44F8-B0D8-DBF0EEA53AAE}" type="slidenum">
              <a:rPr lang="en-US" smtClean="0"/>
              <a:pPr/>
              <a:t>5</a:t>
            </a:fld>
            <a:endParaRPr lang="en-US"/>
          </a:p>
        </p:txBody>
      </p:sp>
    </p:spTree>
    <p:extLst>
      <p:ext uri="{BB962C8B-B14F-4D97-AF65-F5344CB8AC3E}">
        <p14:creationId xmlns:p14="http://schemas.microsoft.com/office/powerpoint/2010/main" val="1902229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sz="1200" b="0" dirty="0">
                <a:effectLst/>
                <a:latin typeface="Arial" panose="020B0604020202020204" pitchFamily="34" charset="0"/>
                <a:ea typeface="Calibri" panose="020F0502020204030204" pitchFamily="34" charset="0"/>
                <a:cs typeface="Arial" panose="020B0604020202020204" pitchFamily="34" charset="0"/>
              </a:rPr>
              <a:t>I det utskickade kalkylarket framgår utgifterna för medlemmarna under en 10 årsperiod i följande alternativ:</a:t>
            </a:r>
          </a:p>
          <a:p>
            <a:endParaRPr lang="sv-SE" sz="1200" b="0" dirty="0">
              <a:effectLst/>
              <a:latin typeface="Arial" panose="020B0604020202020204" pitchFamily="34" charset="0"/>
              <a:ea typeface="Calibri" panose="020F0502020204030204" pitchFamily="34" charset="0"/>
              <a:cs typeface="Arial" panose="020B0604020202020204" pitchFamily="34" charset="0"/>
            </a:endParaRPr>
          </a:p>
          <a:p>
            <a:pPr marL="0" indent="0">
              <a:buFont typeface="Arial" panose="020B0604020202020204" pitchFamily="34" charset="0"/>
              <a:buNone/>
            </a:pPr>
            <a:r>
              <a:rPr lang="sv-SE" sz="1200" b="0" dirty="0">
                <a:effectLst/>
                <a:latin typeface="Arial" panose="020B0604020202020204" pitchFamily="34" charset="0"/>
                <a:ea typeface="Calibri" panose="020F0502020204030204" pitchFamily="34" charset="0"/>
                <a:cs typeface="Arial" panose="020B0604020202020204" pitchFamily="34" charset="0"/>
              </a:rPr>
              <a:t>Nuläge: dvs om inga momspengar hade erhållits (finns med endast för att kunna jämföra). </a:t>
            </a:r>
            <a:r>
              <a:rPr lang="sv-SE" sz="1200" b="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 skuld i dag ca. 29 000 000 kr (inklusive lån för hantering av tankhaveriet)</a:t>
            </a:r>
            <a:br>
              <a:rPr lang="sv-SE" sz="1200" b="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br>
              <a:rPr lang="sv-SE" sz="1200" b="0" kern="100" dirty="0">
                <a:effectLst/>
                <a:latin typeface="Arial" panose="020B0604020202020204" pitchFamily="34" charset="0"/>
                <a:ea typeface="Calibri" panose="020F0502020204030204" pitchFamily="34" charset="0"/>
                <a:cs typeface="Arial" panose="020B0604020202020204" pitchFamily="34" charset="0"/>
              </a:rPr>
            </a:br>
            <a:r>
              <a:rPr lang="sv-SE" sz="1200" b="0" dirty="0">
                <a:effectLst/>
                <a:latin typeface="Arial" panose="020B0604020202020204" pitchFamily="34" charset="0"/>
                <a:ea typeface="Calibri" panose="020F0502020204030204" pitchFamily="34" charset="0"/>
                <a:cs typeface="Arial" panose="020B0604020202020204" pitchFamily="34" charset="0"/>
              </a:rPr>
              <a:t>* Alternativ 1: Om hantering av beloppet sker i enlighet med styrelsens förslag</a:t>
            </a:r>
            <a:br>
              <a:rPr lang="sv-SE" sz="1200" b="0" dirty="0">
                <a:effectLst/>
                <a:latin typeface="Arial" panose="020B0604020202020204" pitchFamily="34" charset="0"/>
                <a:ea typeface="Calibri" panose="020F0502020204030204" pitchFamily="34" charset="0"/>
                <a:cs typeface="Arial" panose="020B0604020202020204" pitchFamily="34" charset="0"/>
              </a:rPr>
            </a:br>
            <a:br>
              <a:rPr lang="sv-SE" sz="1200" b="0" dirty="0">
                <a:effectLst/>
                <a:latin typeface="Arial" panose="020B0604020202020204" pitchFamily="34" charset="0"/>
                <a:ea typeface="Calibri" panose="020F0502020204030204" pitchFamily="34" charset="0"/>
                <a:cs typeface="Arial" panose="020B0604020202020204" pitchFamily="34" charset="0"/>
              </a:rPr>
            </a:br>
            <a:r>
              <a:rPr lang="sv-SE" sz="1200" b="0" dirty="0">
                <a:effectLst/>
                <a:latin typeface="Arial" panose="020B0604020202020204" pitchFamily="34" charset="0"/>
                <a:ea typeface="Calibri" panose="020F0502020204030204" pitchFamily="34" charset="0"/>
                <a:cs typeface="Arial" panose="020B0604020202020204" pitchFamily="34" charset="0"/>
              </a:rPr>
              <a:t>* Alternativ 2: Om hela beloppet, 4 600 000 kr, används till att amortera direkt</a:t>
            </a:r>
          </a:p>
          <a:p>
            <a:pPr marL="171450" indent="-171450">
              <a:buFont typeface="Arial" panose="020B0604020202020204" pitchFamily="34" charset="0"/>
              <a:buChar char="•"/>
            </a:pPr>
            <a:endParaRPr lang="sv-SE" sz="1200" b="0" dirty="0">
              <a:effectLst/>
              <a:latin typeface="Arial" panose="020B0604020202020204" pitchFamily="34" charset="0"/>
              <a:ea typeface="Calibri" panose="020F0502020204030204" pitchFamily="34" charset="0"/>
              <a:cs typeface="Arial" panose="020B0604020202020204" pitchFamily="34" charset="0"/>
            </a:endParaRPr>
          </a:p>
          <a:p>
            <a:pPr marL="0" indent="0">
              <a:buFont typeface="Arial" panose="020B0604020202020204" pitchFamily="34" charset="0"/>
              <a:buNone/>
            </a:pPr>
            <a:r>
              <a:rPr lang="sv-SE" sz="1200" b="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Kalkylerna är förenklade. Avsikten är endast att övergripande visa skillnader mellan att amortera hela beloppet på en gång och att amortera under flera år.</a:t>
            </a:r>
            <a:endParaRPr lang="en-US" dirty="0"/>
          </a:p>
        </p:txBody>
      </p:sp>
      <p:sp>
        <p:nvSpPr>
          <p:cNvPr id="4" name="Slide Number Placeholder 3"/>
          <p:cNvSpPr>
            <a:spLocks noGrp="1"/>
          </p:cNvSpPr>
          <p:nvPr>
            <p:ph type="sldNum" sz="quarter" idx="10"/>
          </p:nvPr>
        </p:nvSpPr>
        <p:spPr/>
        <p:txBody>
          <a:bodyPr/>
          <a:lstStyle/>
          <a:p>
            <a:fld id="{827F2DFE-6447-44F8-B0D8-DBF0EEA53AAE}" type="slidenum">
              <a:rPr lang="en-US" smtClean="0"/>
              <a:pPr/>
              <a:t>6</a:t>
            </a:fld>
            <a:endParaRPr lang="en-US"/>
          </a:p>
        </p:txBody>
      </p:sp>
    </p:spTree>
    <p:extLst>
      <p:ext uri="{BB962C8B-B14F-4D97-AF65-F5344CB8AC3E}">
        <p14:creationId xmlns:p14="http://schemas.microsoft.com/office/powerpoint/2010/main" val="3321922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sz="1200" b="0" dirty="0">
                <a:effectLst/>
                <a:latin typeface="Arial" panose="020B0604020202020204" pitchFamily="34" charset="0"/>
                <a:ea typeface="Calibri" panose="020F0502020204030204" pitchFamily="34" charset="0"/>
                <a:cs typeface="Times New Roman" panose="02020603050405020304" pitchFamily="18" charset="0"/>
              </a:rPr>
              <a:t>Beloppet 5 500 000 kr ska, efter ”</a:t>
            </a:r>
            <a:r>
              <a:rPr lang="sv-SE" sz="1200" b="0" dirty="0" err="1">
                <a:effectLst/>
                <a:latin typeface="Arial" panose="020B0604020202020204" pitchFamily="34" charset="0"/>
                <a:ea typeface="Calibri" panose="020F0502020204030204" pitchFamily="34" charset="0"/>
                <a:cs typeface="Times New Roman" panose="02020603050405020304" pitchFamily="18" charset="0"/>
              </a:rPr>
              <a:t>återfondering</a:t>
            </a:r>
            <a:r>
              <a:rPr lang="sv-SE" sz="1200" b="0" dirty="0">
                <a:effectLst/>
                <a:latin typeface="Arial" panose="020B0604020202020204" pitchFamily="34" charset="0"/>
                <a:ea typeface="Calibri" panose="020F0502020204030204" pitchFamily="34" charset="0"/>
                <a:cs typeface="Times New Roman" panose="02020603050405020304" pitchFamily="18" charset="0"/>
              </a:rPr>
              <a:t>” av avsatta medel för kommunal borgen (500 000 kr) som vi ”lånat” av oss själva för att finansiera tankbytet under 2022)</a:t>
            </a:r>
          </a:p>
          <a:p>
            <a:endParaRPr lang="sv-SE" sz="1200" b="0" dirty="0">
              <a:effectLst/>
              <a:latin typeface="Arial" panose="020B0604020202020204" pitchFamily="34" charset="0"/>
              <a:ea typeface="Calibri" panose="020F0502020204030204" pitchFamily="34" charset="0"/>
              <a:cs typeface="Times New Roman" panose="02020603050405020304" pitchFamily="18" charset="0"/>
            </a:endParaRPr>
          </a:p>
          <a:p>
            <a:r>
              <a:rPr lang="sv-SE" sz="1200" b="0" dirty="0">
                <a:effectLst/>
                <a:latin typeface="Arial" panose="020B0604020202020204" pitchFamily="34" charset="0"/>
                <a:ea typeface="Calibri" panose="020F0502020204030204" pitchFamily="34" charset="0"/>
                <a:cs typeface="Times New Roman" panose="02020603050405020304" pitchFamily="18" charset="0"/>
              </a:rPr>
              <a:t>Avsättning till reserv (400 000 kr), </a:t>
            </a:r>
            <a:endParaRPr lang="sv-SE" sz="1200" b="0" strike="sngStrike" dirty="0">
              <a:effectLst/>
              <a:latin typeface="Arial" panose="020B0604020202020204" pitchFamily="34" charset="0"/>
              <a:ea typeface="Calibri" panose="020F0502020204030204" pitchFamily="34" charset="0"/>
              <a:cs typeface="Times New Roman" panose="02020603050405020304" pitchFamily="18" charset="0"/>
            </a:endParaRPr>
          </a:p>
          <a:p>
            <a:r>
              <a:rPr lang="sv-SE" sz="1200" b="0" dirty="0">
                <a:effectLst/>
                <a:latin typeface="Arial" panose="020B0604020202020204" pitchFamily="34" charset="0"/>
                <a:ea typeface="Calibri" panose="020F0502020204030204" pitchFamily="34" charset="0"/>
                <a:cs typeface="Times New Roman" panose="02020603050405020304" pitchFamily="18" charset="0"/>
              </a:rPr>
              <a:t>Belopp att användas till amorteringar blir 4 600 000 kr.</a:t>
            </a:r>
          </a:p>
          <a:p>
            <a:endParaRPr lang="sv-SE" sz="1200" b="0" dirty="0">
              <a:effectLst/>
              <a:latin typeface="Arial" panose="020B0604020202020204" pitchFamily="34" charset="0"/>
              <a:ea typeface="Calibri" panose="020F0502020204030204" pitchFamily="34" charset="0"/>
              <a:cs typeface="Times New Roman" panose="02020603050405020304" pitchFamily="18" charset="0"/>
            </a:endParaRPr>
          </a:p>
          <a:p>
            <a:r>
              <a:rPr lang="sv-SE" sz="1200" b="0" dirty="0">
                <a:effectLst/>
                <a:latin typeface="Arial" panose="020B0604020202020204" pitchFamily="34" charset="0"/>
                <a:ea typeface="Calibri" panose="020F0502020204030204" pitchFamily="34" charset="0"/>
                <a:cs typeface="Times New Roman" panose="02020603050405020304" pitchFamily="18" charset="0"/>
              </a:rPr>
              <a:t>Den årliga amorteringen av föreningens lån ska under åren 2023 till 2027 öka till 1 000 000 kronor. 800 000 kr tas årligen av momspengarna under 2023 - 2027 och under 2028 tas 600 000 kr av momspengarna. Under samma period betalar medlemmarna själva endast 200 000 kr per år i amorteringar.</a:t>
            </a:r>
            <a:br>
              <a:rPr lang="sv-SE" sz="1200" b="0" dirty="0">
                <a:effectLst/>
                <a:latin typeface="Arial" panose="020B0604020202020204" pitchFamily="34" charset="0"/>
                <a:ea typeface="Calibri" panose="020F0502020204030204" pitchFamily="34" charset="0"/>
                <a:cs typeface="Times New Roman" panose="02020603050405020304" pitchFamily="18" charset="0"/>
              </a:rPr>
            </a:br>
            <a:r>
              <a:rPr lang="sv-SE" sz="1200" b="0" dirty="0">
                <a:effectLst/>
                <a:latin typeface="Arial" panose="020B0604020202020204" pitchFamily="34" charset="0"/>
                <a:ea typeface="Calibri" panose="020F0502020204030204" pitchFamily="34" charset="0"/>
                <a:cs typeface="Times New Roman" panose="02020603050405020304" pitchFamily="18" charset="0"/>
              </a:rPr>
              <a:t>(Vi ”slipper” betala 25% moms på de amorteringar som tas av momspengarna).</a:t>
            </a:r>
            <a:endParaRPr lang="en-US" dirty="0"/>
          </a:p>
        </p:txBody>
      </p:sp>
      <p:sp>
        <p:nvSpPr>
          <p:cNvPr id="4" name="Slide Number Placeholder 3"/>
          <p:cNvSpPr>
            <a:spLocks noGrp="1"/>
          </p:cNvSpPr>
          <p:nvPr>
            <p:ph type="sldNum" sz="quarter" idx="10"/>
          </p:nvPr>
        </p:nvSpPr>
        <p:spPr/>
        <p:txBody>
          <a:bodyPr/>
          <a:lstStyle/>
          <a:p>
            <a:fld id="{827F2DFE-6447-44F8-B0D8-DBF0EEA53AAE}" type="slidenum">
              <a:rPr lang="en-US" smtClean="0"/>
              <a:pPr/>
              <a:t>7</a:t>
            </a:fld>
            <a:endParaRPr lang="en-US"/>
          </a:p>
        </p:txBody>
      </p:sp>
    </p:spTree>
    <p:extLst>
      <p:ext uri="{BB962C8B-B14F-4D97-AF65-F5344CB8AC3E}">
        <p14:creationId xmlns:p14="http://schemas.microsoft.com/office/powerpoint/2010/main" val="3448318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sv-SE" sz="1200" b="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Kalkylen är, som sagt,  förenklad då såväl utgifter som inkomster kan komma att bli annorlunda</a:t>
            </a:r>
          </a:p>
          <a:p>
            <a:pPr marL="171450" indent="-171450">
              <a:buFont typeface="Arial" panose="020B0604020202020204" pitchFamily="34" charset="0"/>
              <a:buChar char="•"/>
            </a:pPr>
            <a:endParaRPr lang="sv-SE" sz="1200" b="0" kern="0" dirty="0">
              <a:solidFill>
                <a:srgbClr val="00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827F2DFE-6447-44F8-B0D8-DBF0EEA53AAE}" type="slidenum">
              <a:rPr lang="en-US" smtClean="0"/>
              <a:pPr/>
              <a:t>8</a:t>
            </a:fld>
            <a:endParaRPr lang="en-US"/>
          </a:p>
        </p:txBody>
      </p:sp>
    </p:spTree>
    <p:extLst>
      <p:ext uri="{BB962C8B-B14F-4D97-AF65-F5344CB8AC3E}">
        <p14:creationId xmlns:p14="http://schemas.microsoft.com/office/powerpoint/2010/main" val="4067286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Prognos räntesats på lånen (beräknad snittränta), 4% år 2024, 3,5% 2025 och 3,0% 2026</a:t>
            </a:r>
            <a:endParaRPr lang="en-US" dirty="0"/>
          </a:p>
          <a:p>
            <a:endParaRPr lang="en-US" dirty="0"/>
          </a:p>
        </p:txBody>
      </p:sp>
      <p:sp>
        <p:nvSpPr>
          <p:cNvPr id="4" name="Slide Number Placeholder 3"/>
          <p:cNvSpPr>
            <a:spLocks noGrp="1"/>
          </p:cNvSpPr>
          <p:nvPr>
            <p:ph type="sldNum" sz="quarter" idx="10"/>
          </p:nvPr>
        </p:nvSpPr>
        <p:spPr/>
        <p:txBody>
          <a:bodyPr/>
          <a:lstStyle/>
          <a:p>
            <a:fld id="{827F2DFE-6447-44F8-B0D8-DBF0EEA53AAE}" type="slidenum">
              <a:rPr lang="en-US" smtClean="0"/>
              <a:pPr/>
              <a:t>9</a:t>
            </a:fld>
            <a:endParaRPr lang="en-US"/>
          </a:p>
        </p:txBody>
      </p:sp>
    </p:spTree>
    <p:extLst>
      <p:ext uri="{BB962C8B-B14F-4D97-AF65-F5344CB8AC3E}">
        <p14:creationId xmlns:p14="http://schemas.microsoft.com/office/powerpoint/2010/main" val="2386558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8/23/2023</a:t>
            </a:fld>
            <a:endParaRPr lang="en-US"/>
          </a:p>
        </p:txBody>
      </p:sp>
      <p:sp>
        <p:nvSpPr>
          <p:cNvPr id="5" name="Footer Placeholder 4"/>
          <p:cNvSpPr>
            <a:spLocks noGrp="1"/>
          </p:cNvSpPr>
          <p:nvPr>
            <p:ph type="ftr" sz="quarter" idx="11"/>
          </p:nvPr>
        </p:nvSpPr>
        <p:spPr/>
        <p:txBody>
          <a:bodyPr/>
          <a:lstStyle/>
          <a:p>
            <a:r>
              <a:rPr lang="en-US" dirty="0" err="1"/>
              <a:t>Ornö</a:t>
            </a:r>
            <a:r>
              <a:rPr lang="en-US" dirty="0"/>
              <a:t> </a:t>
            </a:r>
            <a:r>
              <a:rPr lang="en-US" dirty="0" err="1"/>
              <a:t>Breviks</a:t>
            </a:r>
            <a:r>
              <a:rPr lang="en-US" dirty="0"/>
              <a:t> </a:t>
            </a:r>
            <a:r>
              <a:rPr lang="en-US" dirty="0" err="1"/>
              <a:t>Samfälligshetsförening</a:t>
            </a:r>
            <a:endParaRPr lang="en-US" dirty="0"/>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E80666-FB37-4B36-9149-507F3B0178E3}" type="datetimeFigureOut">
              <a:rPr lang="en-US" smtClean="0"/>
              <a:pPr/>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8E80666-FB37-4B36-9149-507F3B0178E3}" type="datetimeFigureOut">
              <a:rPr lang="en-US" smtClean="0"/>
              <a:pPr/>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8E80666-FB37-4B36-9149-507F3B0178E3}" type="datetimeFigureOut">
              <a:rPr lang="en-US" smtClean="0"/>
              <a:pPr/>
              <a:t>8/23/2023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E80666-FB37-4B36-9149-507F3B0178E3}" type="datetimeFigureOut">
              <a:rPr lang="en-US" smtClean="0"/>
              <a:pPr/>
              <a:t>8/23/2023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63A33-8271-4DD0-9C48-789913D7C115}"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E80666-FB37-4B36-9149-507F3B0178E3}" type="datetimeFigureOut">
              <a:rPr lang="en-US" smtClean="0"/>
              <a:pPr/>
              <a:t>8/23/2023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0666-FB37-4B36-9149-507F3B0178E3}" type="datetimeFigureOut">
              <a:rPr lang="en-US" smtClean="0"/>
              <a:pPr/>
              <a:t>8/23/2023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8/23/2023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8/23/2023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8E80666-FB37-4B36-9149-507F3B0178E3}" type="datetimeFigureOut">
              <a:rPr lang="en-US" smtClean="0"/>
              <a:pPr/>
              <a:t>8/23/2023</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7E63A33-8271-4DD0-9C48-789913D7C1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7504"/>
            <a:ext cx="9144000" cy="22693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152634" y="3140968"/>
            <a:ext cx="6838732" cy="1569660"/>
          </a:xfrm>
          <a:prstGeom prst="rect">
            <a:avLst/>
          </a:prstGeom>
          <a:noFill/>
        </p:spPr>
        <p:txBody>
          <a:bodyPr wrap="none" rtlCol="0">
            <a:spAutoFit/>
          </a:bodyPr>
          <a:lstStyle/>
          <a:p>
            <a:pPr algn="ctr"/>
            <a:r>
              <a:rPr lang="en-US" sz="3200" b="1" dirty="0">
                <a:latin typeface="+mj-lt"/>
              </a:rPr>
              <a:t>Extra </a:t>
            </a:r>
            <a:r>
              <a:rPr lang="en-US" sz="3200" b="1" dirty="0" err="1">
                <a:latin typeface="+mj-lt"/>
              </a:rPr>
              <a:t>föreningsstämma</a:t>
            </a:r>
            <a:r>
              <a:rPr lang="en-US" sz="3200" b="1" dirty="0">
                <a:latin typeface="+mj-lt"/>
              </a:rPr>
              <a:t> i </a:t>
            </a:r>
          </a:p>
          <a:p>
            <a:pPr algn="ctr"/>
            <a:r>
              <a:rPr lang="en-US" sz="3200" b="1" dirty="0" err="1">
                <a:latin typeface="+mj-lt"/>
              </a:rPr>
              <a:t>Ornö</a:t>
            </a:r>
            <a:r>
              <a:rPr lang="en-US" sz="3200" b="1" dirty="0">
                <a:latin typeface="+mj-lt"/>
              </a:rPr>
              <a:t> </a:t>
            </a:r>
            <a:r>
              <a:rPr lang="en-US" sz="3200" b="1" dirty="0" err="1">
                <a:latin typeface="+mj-lt"/>
              </a:rPr>
              <a:t>Brevik</a:t>
            </a:r>
            <a:r>
              <a:rPr lang="en-US" sz="3200" b="1" dirty="0">
                <a:latin typeface="+mj-lt"/>
              </a:rPr>
              <a:t> </a:t>
            </a:r>
            <a:r>
              <a:rPr lang="en-US" sz="3200" b="1" dirty="0" err="1">
                <a:latin typeface="+mj-lt"/>
              </a:rPr>
              <a:t>samfällighetsförening</a:t>
            </a:r>
            <a:r>
              <a:rPr lang="en-US" sz="3200" b="1" dirty="0">
                <a:latin typeface="+mj-lt"/>
              </a:rPr>
              <a:t> </a:t>
            </a:r>
          </a:p>
          <a:p>
            <a:pPr algn="ctr"/>
            <a:r>
              <a:rPr lang="en-US" sz="3200" b="1" dirty="0">
                <a:latin typeface="+mj-lt"/>
              </a:rPr>
              <a:t>2023-08-20</a:t>
            </a:r>
          </a:p>
        </p:txBody>
      </p:sp>
      <p:sp>
        <p:nvSpPr>
          <p:cNvPr id="5" name="TextBox 4"/>
          <p:cNvSpPr txBox="1"/>
          <p:nvPr/>
        </p:nvSpPr>
        <p:spPr>
          <a:xfrm>
            <a:off x="8130581" y="2061427"/>
            <a:ext cx="1013419" cy="215444"/>
          </a:xfrm>
          <a:prstGeom prst="rect">
            <a:avLst/>
          </a:prstGeom>
          <a:noFill/>
        </p:spPr>
        <p:txBody>
          <a:bodyPr wrap="none" rtlCol="0">
            <a:spAutoFit/>
          </a:bodyPr>
          <a:lstStyle/>
          <a:p>
            <a:r>
              <a:rPr lang="en-US" sz="800" i="1" dirty="0" err="1">
                <a:solidFill>
                  <a:schemeClr val="bg1"/>
                </a:solidFill>
              </a:rPr>
              <a:t>Fotograf</a:t>
            </a:r>
            <a:r>
              <a:rPr lang="en-US" sz="800" i="1" dirty="0">
                <a:solidFill>
                  <a:schemeClr val="bg1"/>
                </a:solidFill>
              </a:rPr>
              <a:t> H. </a:t>
            </a:r>
            <a:r>
              <a:rPr lang="en-US" sz="800" i="1" dirty="0" err="1">
                <a:solidFill>
                  <a:schemeClr val="bg1"/>
                </a:solidFill>
              </a:rPr>
              <a:t>Ahlén</a:t>
            </a:r>
            <a:endParaRPr lang="en-US" sz="800" i="1" dirty="0">
              <a:solidFill>
                <a:schemeClr val="bg1"/>
              </a:solidFill>
            </a:endParaRPr>
          </a:p>
        </p:txBody>
      </p:sp>
    </p:spTree>
    <p:extLst>
      <p:ext uri="{BB962C8B-B14F-4D97-AF65-F5344CB8AC3E}">
        <p14:creationId xmlns:p14="http://schemas.microsoft.com/office/powerpoint/2010/main" val="1945030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C29B115A-088A-FCD6-16FB-F804BFFDED76}"/>
              </a:ext>
            </a:extLst>
          </p:cNvPr>
          <p:cNvSpPr>
            <a:spLocks noGrp="1"/>
          </p:cNvSpPr>
          <p:nvPr>
            <p:ph sz="quarter" idx="13"/>
          </p:nvPr>
        </p:nvSpPr>
        <p:spPr>
          <a:xfrm>
            <a:off x="395536" y="188640"/>
            <a:ext cx="8424936" cy="6408712"/>
          </a:xfrm>
        </p:spPr>
        <p:txBody>
          <a:bodyPr>
            <a:normAutofit/>
          </a:bodyPr>
          <a:lstStyle/>
          <a:p>
            <a:pPr marL="45720" indent="0" algn="ctr">
              <a:buNone/>
            </a:pPr>
            <a:r>
              <a:rPr lang="sv-SE" sz="1800" b="1" dirty="0">
                <a:latin typeface="Arial" panose="020B0604020202020204" pitchFamily="34" charset="0"/>
                <a:ea typeface="Calibri" panose="020F0502020204030204" pitchFamily="34" charset="0"/>
                <a:cs typeface="Times New Roman" panose="02020603050405020304" pitchFamily="18" charset="0"/>
              </a:rPr>
              <a:t>S</a:t>
            </a:r>
            <a:r>
              <a:rPr lang="sv-SE" sz="1800" b="1" dirty="0">
                <a:effectLst/>
                <a:latin typeface="Arial" panose="020B0604020202020204" pitchFamily="34" charset="0"/>
                <a:ea typeface="Calibri" panose="020F0502020204030204" pitchFamily="34" charset="0"/>
                <a:cs typeface="Times New Roman" panose="02020603050405020304" pitchFamily="18" charset="0"/>
              </a:rPr>
              <a:t>tyrelsens förslag  </a:t>
            </a:r>
          </a:p>
        </p:txBody>
      </p:sp>
      <p:sp>
        <p:nvSpPr>
          <p:cNvPr id="2" name="textruta 1">
            <a:extLst>
              <a:ext uri="{FF2B5EF4-FFF2-40B4-BE49-F238E27FC236}">
                <a16:creationId xmlns:a16="http://schemas.microsoft.com/office/drawing/2014/main" id="{9747EEAE-8EBD-24D6-ADB4-5AF1E876D08E}"/>
              </a:ext>
            </a:extLst>
          </p:cNvPr>
          <p:cNvSpPr txBox="1"/>
          <p:nvPr/>
        </p:nvSpPr>
        <p:spPr>
          <a:xfrm>
            <a:off x="611560" y="764704"/>
            <a:ext cx="8136904" cy="4524315"/>
          </a:xfrm>
          <a:prstGeom prst="rect">
            <a:avLst/>
          </a:prstGeom>
          <a:noFill/>
        </p:spPr>
        <p:txBody>
          <a:bodyPr wrap="square" rtlCol="0">
            <a:spAutoFit/>
          </a:bodyPr>
          <a:lstStyle/>
          <a:p>
            <a:pPr marL="285750" indent="-285750">
              <a:buFont typeface="Wingdings" panose="05000000000000000000" pitchFamily="2" charset="2"/>
              <a:buChar char="Ø"/>
            </a:pPr>
            <a:r>
              <a:rPr lang="sv-SE" dirty="0"/>
              <a:t>Lägre och jämnare uttaxeringar under en tio-årsperiod jämfört med direkt amortering</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Handlingsfrihet – Nya beslut kan fattas på kommande stämmor</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Skatteverkets tolkning av EU-domen har överklagats</a:t>
            </a:r>
          </a:p>
          <a:p>
            <a:endParaRPr lang="sv-SE" dirty="0"/>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Extra amortering 200 000 kr</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1 150 000 kr lägre i uttaxering av momsen (25% av 4 600 000 kr)  under en tioårsperiod</a:t>
            </a:r>
          </a:p>
          <a:p>
            <a:pPr marL="285750" indent="-285750">
              <a:buFont typeface="Wingdings" panose="05000000000000000000" pitchFamily="2" charset="2"/>
              <a:buChar char="Ø"/>
            </a:pPr>
            <a:endParaRPr lang="sv-SE" dirty="0"/>
          </a:p>
          <a:p>
            <a:endParaRPr lang="sv-SE" dirty="0"/>
          </a:p>
        </p:txBody>
      </p:sp>
    </p:spTree>
    <p:extLst>
      <p:ext uri="{BB962C8B-B14F-4D97-AF65-F5344CB8AC3E}">
        <p14:creationId xmlns:p14="http://schemas.microsoft.com/office/powerpoint/2010/main" val="358337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92163" y="260350"/>
            <a:ext cx="8351837" cy="720378"/>
          </a:xfrm>
        </p:spPr>
        <p:txBody>
          <a:bodyPr/>
          <a:lstStyle/>
          <a:p>
            <a:pPr marL="0" indent="0" algn="ctr">
              <a:buNone/>
            </a:pPr>
            <a:br>
              <a:rPr lang="sv-SE" sz="2000" dirty="0">
                <a:effectLst/>
              </a:rPr>
            </a:br>
            <a:endParaRPr lang="en-US" sz="2000" dirty="0"/>
          </a:p>
        </p:txBody>
      </p:sp>
      <p:cxnSp>
        <p:nvCxnSpPr>
          <p:cNvPr id="6" name="Straight Connector 5"/>
          <p:cNvCxnSpPr/>
          <p:nvPr/>
        </p:nvCxnSpPr>
        <p:spPr>
          <a:xfrm>
            <a:off x="0" y="1052736"/>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262923" y="260648"/>
            <a:ext cx="8351837" cy="1008112"/>
          </a:xfrm>
          <a:prstGeom prst="rect">
            <a:avLst/>
          </a:prstGeom>
          <a:effectLst/>
        </p:spPr>
        <p:txBody>
          <a:bodyPr vert="horz" lIns="91440" tIns="45720" rIns="91440" bIns="45720" rtlCol="0" anchor="t" anchorCtr="0">
            <a:noAutofit/>
          </a:bodyPr>
          <a:lstStyle/>
          <a:p>
            <a:pPr marL="0" marR="0" lvl="0" indent="0" algn="ctr" defTabSz="914400" rtl="0" eaLnBrk="1" fontAlgn="auto" latinLnBrk="0" hangingPunct="1">
              <a:lnSpc>
                <a:spcPct val="100000"/>
              </a:lnSpc>
              <a:spcBef>
                <a:spcPct val="0"/>
              </a:spcBef>
              <a:spcAft>
                <a:spcPts val="0"/>
              </a:spcAft>
              <a:buClr>
                <a:schemeClr val="accent6">
                  <a:lumMod val="75000"/>
                </a:schemeClr>
              </a:buClr>
              <a:buSzPct val="128000"/>
              <a:buFont typeface="Georgia" pitchFamily="18" charset="0"/>
              <a:buNone/>
              <a:tabLst/>
              <a:defRPr/>
            </a:pPr>
            <a:r>
              <a:rPr lang="sv-SE" sz="2800" b="1"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Beslut</a:t>
            </a:r>
            <a:br>
              <a:rPr lang="sv-SE" sz="2800" b="1"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br>
            <a:br>
              <a:rPr kumimoji="0" lang="sv-SE" sz="2800" b="1" i="0" u="none" strike="noStrike" kern="1200" cap="none" spc="0" normalizeH="0" baseline="0" noProof="0" dirty="0">
                <a:ln>
                  <a:noFill/>
                </a:ln>
                <a:gradFill>
                  <a:gsLst>
                    <a:gs pos="0">
                      <a:schemeClr val="tx1"/>
                    </a:gs>
                    <a:gs pos="40000">
                      <a:schemeClr val="tx1">
                        <a:lumMod val="75000"/>
                        <a:lumOff val="25000"/>
                      </a:schemeClr>
                    </a:gs>
                    <a:gs pos="100000">
                      <a:schemeClr val="tx2">
                        <a:alpha val="65000"/>
                      </a:schemeClr>
                    </a:gs>
                  </a:gsLst>
                  <a:lin ang="5400000" scaled="0"/>
                </a:gradFill>
                <a:effectLst/>
                <a:uLnTx/>
                <a:uFillTx/>
                <a:latin typeface="+mj-lt"/>
                <a:ea typeface="+mj-ea"/>
                <a:cs typeface="+mj-cs"/>
              </a:rPr>
            </a:br>
            <a:endParaRPr kumimoji="0" lang="en-US" sz="2800" b="1" i="0" u="none" strike="noStrike" kern="1200" cap="none" spc="0" normalizeH="0" baseline="0" noProof="0" dirty="0">
              <a:ln>
                <a:noFill/>
              </a:ln>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uLnTx/>
              <a:uFillTx/>
              <a:latin typeface="+mj-lt"/>
              <a:ea typeface="+mj-ea"/>
              <a:cs typeface="+mj-cs"/>
            </a:endParaRPr>
          </a:p>
        </p:txBody>
      </p:sp>
      <p:sp>
        <p:nvSpPr>
          <p:cNvPr id="9" name="Rektangel 8"/>
          <p:cNvSpPr/>
          <p:nvPr/>
        </p:nvSpPr>
        <p:spPr>
          <a:xfrm>
            <a:off x="251520" y="1268760"/>
            <a:ext cx="8640960" cy="1692771"/>
          </a:xfrm>
          <a:prstGeom prst="rect">
            <a:avLst/>
          </a:prstGeom>
        </p:spPr>
        <p:txBody>
          <a:bodyPr wrap="square">
            <a:spAutoFit/>
          </a:bodyPr>
          <a:lstStyle/>
          <a:p>
            <a:pPr marL="342900" indent="-342900">
              <a:buClr>
                <a:srgbClr val="C00000"/>
              </a:buClr>
            </a:pPr>
            <a:endParaRPr lang="sv-SE" sz="2400" dirty="0">
              <a:latin typeface="Arial" pitchFamily="34" charset="0"/>
              <a:cs typeface="Arial" pitchFamily="34" charset="0"/>
            </a:endParaRPr>
          </a:p>
          <a:p>
            <a:pPr marL="342900" indent="-342900">
              <a:buClr>
                <a:srgbClr val="C00000"/>
              </a:buClr>
              <a:buFont typeface="Courier New" panose="02070309020205020404" pitchFamily="49" charset="0"/>
              <a:buChar char="o"/>
            </a:pPr>
            <a:endParaRPr lang="sv-SE" sz="2400" dirty="0">
              <a:latin typeface="Arial" pitchFamily="34" charset="0"/>
              <a:cs typeface="Arial" pitchFamily="34" charset="0"/>
            </a:endParaRPr>
          </a:p>
          <a:p>
            <a:pPr marL="457200" indent="-457200">
              <a:buClr>
                <a:srgbClr val="C00000"/>
              </a:buClr>
              <a:buFont typeface="Courier New" panose="02070309020205020404" pitchFamily="49" charset="0"/>
              <a:buChar char="o"/>
            </a:pPr>
            <a:endParaRPr lang="sv-SE" sz="2800" dirty="0"/>
          </a:p>
          <a:p>
            <a:pPr marL="457200" indent="-457200">
              <a:buClr>
                <a:srgbClr val="C00000"/>
              </a:buClr>
              <a:buFont typeface="Courier New" panose="02070309020205020404" pitchFamily="49" charset="0"/>
              <a:buChar char="o"/>
            </a:pPr>
            <a:endParaRPr lang="sv-SE" sz="2800" dirty="0"/>
          </a:p>
        </p:txBody>
      </p:sp>
      <p:sp>
        <p:nvSpPr>
          <p:cNvPr id="7" name="Rektangel 6"/>
          <p:cNvSpPr/>
          <p:nvPr/>
        </p:nvSpPr>
        <p:spPr>
          <a:xfrm>
            <a:off x="467544" y="1196752"/>
            <a:ext cx="8496944" cy="4678204"/>
          </a:xfrm>
          <a:prstGeom prst="rect">
            <a:avLst/>
          </a:prstGeom>
        </p:spPr>
        <p:txBody>
          <a:bodyPr wrap="square">
            <a:spAutoFit/>
          </a:bodyPr>
          <a:lstStyle/>
          <a:p>
            <a:pPr algn="ctr"/>
            <a:r>
              <a:rPr lang="sv-SE" sz="2400" dirty="0"/>
              <a:t>Godkännande av styrelsens förslag på hantering av momspengar</a:t>
            </a:r>
          </a:p>
          <a:p>
            <a:pPr algn="ctr"/>
            <a:endParaRPr lang="sv-SE" sz="2400" b="0" dirty="0">
              <a:effectLst/>
              <a:latin typeface="Arial" panose="020B0604020202020204" pitchFamily="34" charset="0"/>
              <a:ea typeface="Calibri" panose="020F0502020204030204" pitchFamily="34" charset="0"/>
              <a:cs typeface="Arial" panose="020B0604020202020204" pitchFamily="34" charset="0"/>
            </a:endParaRPr>
          </a:p>
          <a:p>
            <a:pPr algn="ctr"/>
            <a:r>
              <a:rPr lang="sv-SE" b="0" dirty="0">
                <a:effectLst/>
                <a:latin typeface="Arial" panose="020B0604020202020204" pitchFamily="34" charset="0"/>
                <a:ea typeface="Calibri" panose="020F0502020204030204" pitchFamily="34" charset="0"/>
                <a:cs typeface="Arial" panose="020B0604020202020204" pitchFamily="34" charset="0"/>
              </a:rPr>
              <a:t>Beloppet 5 500 000 kr ska, efter ”</a:t>
            </a:r>
            <a:r>
              <a:rPr lang="sv-SE" b="0" dirty="0" err="1">
                <a:effectLst/>
                <a:latin typeface="Arial" panose="020B0604020202020204" pitchFamily="34" charset="0"/>
                <a:ea typeface="Calibri" panose="020F0502020204030204" pitchFamily="34" charset="0"/>
                <a:cs typeface="Arial" panose="020B0604020202020204" pitchFamily="34" charset="0"/>
              </a:rPr>
              <a:t>återfondering</a:t>
            </a:r>
            <a:r>
              <a:rPr lang="sv-SE" b="0" dirty="0">
                <a:effectLst/>
                <a:latin typeface="Arial" panose="020B0604020202020204" pitchFamily="34" charset="0"/>
                <a:ea typeface="Calibri" panose="020F0502020204030204" pitchFamily="34" charset="0"/>
                <a:cs typeface="Arial" panose="020B0604020202020204" pitchFamily="34" charset="0"/>
              </a:rPr>
              <a:t>” av avsatta medel för kommunal borgen (500 000 kr) som vi ”lånat” av oss själva för att finansiera tankbytet under 2022) samt efter avsättning till ” </a:t>
            </a:r>
            <a:r>
              <a:rPr lang="sv-SE" dirty="0">
                <a:latin typeface="Arial" panose="020B0604020202020204" pitchFamily="34" charset="0"/>
                <a:ea typeface="Calibri" panose="020F0502020204030204" pitchFamily="34" charset="0"/>
                <a:cs typeface="Arial" panose="020B0604020202020204" pitchFamily="34" charset="0"/>
              </a:rPr>
              <a:t>buffert</a:t>
            </a:r>
            <a:r>
              <a:rPr lang="sv-SE" b="0" dirty="0">
                <a:effectLst/>
                <a:latin typeface="Arial" panose="020B0604020202020204" pitchFamily="34" charset="0"/>
                <a:ea typeface="Calibri" panose="020F0502020204030204" pitchFamily="34" charset="0"/>
                <a:cs typeface="Arial" panose="020B0604020202020204" pitchFamily="34" charset="0"/>
              </a:rPr>
              <a:t>” (400 000 kr). Belopp att användas till amorteringar blir 4 600 000 kr.</a:t>
            </a:r>
            <a:br>
              <a:rPr lang="sv-SE" b="0" dirty="0">
                <a:effectLst/>
                <a:latin typeface="Arial" panose="020B0604020202020204" pitchFamily="34" charset="0"/>
                <a:ea typeface="Calibri" panose="020F0502020204030204" pitchFamily="34" charset="0"/>
                <a:cs typeface="Arial" panose="020B0604020202020204" pitchFamily="34" charset="0"/>
              </a:rPr>
            </a:br>
            <a:br>
              <a:rPr lang="sv-SE" b="0" dirty="0">
                <a:effectLst/>
                <a:latin typeface="Arial" panose="020B0604020202020204" pitchFamily="34" charset="0"/>
                <a:ea typeface="Calibri" panose="020F0502020204030204" pitchFamily="34" charset="0"/>
                <a:cs typeface="Arial" panose="020B0604020202020204" pitchFamily="34" charset="0"/>
              </a:rPr>
            </a:br>
            <a:r>
              <a:rPr lang="sv-SE" b="0" dirty="0">
                <a:effectLst/>
                <a:latin typeface="Arial" panose="020B0604020202020204" pitchFamily="34" charset="0"/>
                <a:ea typeface="Calibri" panose="020F0502020204030204" pitchFamily="34" charset="0"/>
                <a:cs typeface="Arial" panose="020B0604020202020204" pitchFamily="34" charset="0"/>
              </a:rPr>
              <a:t>Den årliga amorteringen av föreningens lån ska under åren 2023 till 2027 öka till 1 000 000 kronor. 800 000 kr tas årligen av momspengarna under 2023 - 2027 och under 2028 tas 600 000 kr av momspengarna. Under samma period betalar medlemmarna själva endast 200 000 kr per år i amorteringar.</a:t>
            </a:r>
          </a:p>
          <a:p>
            <a:pPr algn="ctr"/>
            <a:endParaRPr lang="sv-SE" dirty="0">
              <a:latin typeface="Arial" panose="020B0604020202020204" pitchFamily="34" charset="0"/>
              <a:ea typeface="Calibri" panose="020F0502020204030204" pitchFamily="34" charset="0"/>
              <a:cs typeface="Arial" panose="020B0604020202020204" pitchFamily="34" charset="0"/>
            </a:endParaRPr>
          </a:p>
          <a:p>
            <a:pPr algn="ctr"/>
            <a:r>
              <a:rPr lang="sv-SE" b="0" dirty="0">
                <a:effectLst/>
                <a:latin typeface="Arial" panose="020B0604020202020204" pitchFamily="34" charset="0"/>
                <a:ea typeface="Calibri" panose="020F0502020204030204" pitchFamily="34" charset="0"/>
                <a:cs typeface="Arial" panose="020B0604020202020204" pitchFamily="34" charset="0"/>
              </a:rPr>
              <a:t>Beslutet kan revideras efter nytt beslut på kommande stämmor</a:t>
            </a:r>
            <a:endParaRPr lang="sv-SE" sz="2400" dirty="0"/>
          </a:p>
          <a:p>
            <a:endParaRPr lang="sv-SE" sz="2800" dirty="0"/>
          </a:p>
        </p:txBody>
      </p:sp>
    </p:spTree>
    <p:extLst>
      <p:ext uri="{BB962C8B-B14F-4D97-AF65-F5344CB8AC3E}">
        <p14:creationId xmlns:p14="http://schemas.microsoft.com/office/powerpoint/2010/main" val="2773480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23528" y="764704"/>
            <a:ext cx="8640960" cy="6093296"/>
          </a:xfrm>
        </p:spPr>
        <p:txBody>
          <a:bodyPr/>
          <a:lstStyle/>
          <a:p>
            <a:pPr marL="174625" indent="7938">
              <a:buNone/>
            </a:pPr>
            <a:r>
              <a:rPr lang="sv-SE" sz="1800" dirty="0">
                <a:solidFill>
                  <a:schemeClr val="bg1">
                    <a:lumMod val="75000"/>
                  </a:schemeClr>
                </a:solidFill>
                <a:effectLst/>
              </a:rPr>
              <a:t>1.	Mötets öppnande</a:t>
            </a:r>
            <a:br>
              <a:rPr lang="sv-SE" sz="1800" dirty="0">
                <a:solidFill>
                  <a:schemeClr val="bg1">
                    <a:lumMod val="75000"/>
                  </a:schemeClr>
                </a:solidFill>
                <a:effectLst/>
              </a:rPr>
            </a:br>
            <a:r>
              <a:rPr lang="sv-SE" sz="1800" dirty="0">
                <a:solidFill>
                  <a:schemeClr val="bg1">
                    <a:lumMod val="75000"/>
                  </a:schemeClr>
                </a:solidFill>
                <a:effectLst/>
              </a:rPr>
              <a:t>2.	Val av ordförande för stämman</a:t>
            </a:r>
            <a:br>
              <a:rPr lang="sv-SE" sz="1800" dirty="0">
                <a:solidFill>
                  <a:schemeClr val="bg1">
                    <a:lumMod val="75000"/>
                  </a:schemeClr>
                </a:solidFill>
                <a:effectLst/>
              </a:rPr>
            </a:br>
            <a:r>
              <a:rPr lang="sv-SE" sz="1800" dirty="0">
                <a:solidFill>
                  <a:schemeClr val="bg1">
                    <a:lumMod val="75000"/>
                  </a:schemeClr>
                </a:solidFill>
                <a:effectLst/>
              </a:rPr>
              <a:t>3.	Val av sekreterare för stämman </a:t>
            </a:r>
            <a:br>
              <a:rPr lang="sv-SE" sz="1800" dirty="0">
                <a:solidFill>
                  <a:schemeClr val="bg1">
                    <a:lumMod val="75000"/>
                  </a:schemeClr>
                </a:solidFill>
                <a:effectLst/>
              </a:rPr>
            </a:br>
            <a:r>
              <a:rPr lang="sv-SE" sz="1800" dirty="0">
                <a:solidFill>
                  <a:schemeClr val="bg1">
                    <a:lumMod val="75000"/>
                  </a:schemeClr>
                </a:solidFill>
                <a:effectLst/>
              </a:rPr>
              <a:t>4.	Val av två justeringsmän </a:t>
            </a:r>
            <a:br>
              <a:rPr lang="sv-SE" sz="1800" dirty="0">
                <a:solidFill>
                  <a:schemeClr val="bg1">
                    <a:lumMod val="75000"/>
                  </a:schemeClr>
                </a:solidFill>
                <a:effectLst/>
              </a:rPr>
            </a:br>
            <a:r>
              <a:rPr lang="sv-SE" sz="1800" dirty="0">
                <a:solidFill>
                  <a:schemeClr val="bg1">
                    <a:lumMod val="75000"/>
                  </a:schemeClr>
                </a:solidFill>
                <a:effectLst/>
              </a:rPr>
              <a:t>5.	Frågan om mötets behöriga utlysande </a:t>
            </a:r>
            <a:br>
              <a:rPr lang="sv-SE" sz="1800" dirty="0">
                <a:solidFill>
                  <a:schemeClr val="bg1">
                    <a:lumMod val="75000"/>
                  </a:schemeClr>
                </a:solidFill>
                <a:effectLst/>
              </a:rPr>
            </a:br>
            <a:r>
              <a:rPr lang="sv-SE" sz="1800" dirty="0">
                <a:solidFill>
                  <a:schemeClr val="bg1">
                    <a:lumMod val="75000"/>
                  </a:schemeClr>
                </a:solidFill>
                <a:effectLst/>
              </a:rPr>
              <a:t>6.	Närvaroförteckning</a:t>
            </a:r>
            <a:br>
              <a:rPr lang="sv-SE" sz="1800" dirty="0">
                <a:solidFill>
                  <a:schemeClr val="bg1">
                    <a:lumMod val="75000"/>
                  </a:schemeClr>
                </a:solidFill>
                <a:effectLst/>
              </a:rPr>
            </a:br>
            <a:r>
              <a:rPr lang="sv-SE" sz="1800" dirty="0">
                <a:solidFill>
                  <a:schemeClr val="bg1">
                    <a:lumMod val="75000"/>
                  </a:schemeClr>
                </a:solidFill>
                <a:effectLst/>
              </a:rPr>
              <a:t>7.	Godkännande av dagordningen	     </a:t>
            </a:r>
            <a:br>
              <a:rPr lang="sv-SE" sz="1800" dirty="0">
                <a:solidFill>
                  <a:schemeClr val="bg1">
                    <a:lumMod val="75000"/>
                  </a:schemeClr>
                </a:solidFill>
                <a:effectLst/>
              </a:rPr>
            </a:br>
            <a:r>
              <a:rPr lang="sv-SE" sz="1800" dirty="0">
                <a:solidFill>
                  <a:schemeClr val="bg1">
                    <a:lumMod val="75000"/>
                  </a:schemeClr>
                </a:solidFill>
                <a:effectLst/>
              </a:rPr>
              <a:t>8.	Framställningar från styrelsen eller motioner från medlemmar</a:t>
            </a:r>
            <a:br>
              <a:rPr lang="sv-SE" sz="1800" dirty="0">
                <a:solidFill>
                  <a:schemeClr val="bg1">
                    <a:lumMod val="75000"/>
                  </a:schemeClr>
                </a:solidFill>
                <a:effectLst/>
              </a:rPr>
            </a:br>
            <a:r>
              <a:rPr lang="sv-SE" sz="1800" dirty="0">
                <a:solidFill>
                  <a:schemeClr val="bg1">
                    <a:lumMod val="75000"/>
                  </a:schemeClr>
                </a:solidFill>
                <a:effectLst/>
              </a:rPr>
              <a:t>9.</a:t>
            </a:r>
            <a:r>
              <a:rPr lang="sv-SE" sz="1800" dirty="0">
                <a:effectLst/>
              </a:rPr>
              <a:t>       Styrelsens förslag till utgifts- och inkomststat samt debiteringslängd</a:t>
            </a:r>
            <a:br>
              <a:rPr lang="sv-SE" sz="1800" dirty="0">
                <a:effectLst/>
              </a:rPr>
            </a:br>
            <a:r>
              <a:rPr lang="sv-SE" sz="1800" dirty="0">
                <a:effectLst/>
              </a:rPr>
              <a:t>	</a:t>
            </a:r>
            <a:r>
              <a:rPr lang="sv-SE" sz="1800" dirty="0">
                <a:solidFill>
                  <a:srgbClr val="000000"/>
                </a:solidFill>
                <a:effectLst/>
                <a:latin typeface="Trebuchet MS" panose="020B0603020202020204" pitchFamily="34" charset="0"/>
                <a:ea typeface="Calibri" panose="020F0502020204030204" pitchFamily="34" charset="0"/>
              </a:rPr>
              <a:t> - Beslut om ny utgifts- och inkomststat samt debiteringslängd</a:t>
            </a:r>
            <a:br>
              <a:rPr lang="sv-SE" sz="1800" dirty="0">
                <a:solidFill>
                  <a:srgbClr val="000000"/>
                </a:solidFill>
                <a:effectLst/>
                <a:latin typeface="Calibri" panose="020F0502020204030204" pitchFamily="34" charset="0"/>
                <a:ea typeface="Calibri" panose="020F0502020204030204" pitchFamily="34" charset="0"/>
              </a:rPr>
            </a:br>
            <a:r>
              <a:rPr lang="sv-SE" sz="1800" dirty="0">
                <a:solidFill>
                  <a:schemeClr val="bg1">
                    <a:lumMod val="75000"/>
                  </a:schemeClr>
                </a:solidFill>
                <a:effectLst/>
              </a:rPr>
              <a:t>10.     Meddelande av plats där stämmoprotokollet hålls tillgängligt</a:t>
            </a:r>
            <a:br>
              <a:rPr lang="sv-SE" sz="1800" dirty="0">
                <a:solidFill>
                  <a:schemeClr val="bg1">
                    <a:lumMod val="75000"/>
                  </a:schemeClr>
                </a:solidFill>
                <a:effectLst/>
              </a:rPr>
            </a:br>
            <a:r>
              <a:rPr lang="sv-SE" sz="1800" dirty="0">
                <a:solidFill>
                  <a:schemeClr val="bg1">
                    <a:lumMod val="75000"/>
                  </a:schemeClr>
                </a:solidFill>
                <a:effectLst/>
              </a:rPr>
              <a:t>11.     Stämman avslutas </a:t>
            </a:r>
            <a:br>
              <a:rPr lang="sv-SE" sz="1800" dirty="0">
                <a:solidFill>
                  <a:schemeClr val="bg1">
                    <a:lumMod val="75000"/>
                  </a:schemeClr>
                </a:solidFill>
                <a:effectLst/>
              </a:rPr>
            </a:br>
            <a:br>
              <a:rPr lang="sv-SE" sz="1800" dirty="0">
                <a:solidFill>
                  <a:schemeClr val="bg1">
                    <a:lumMod val="75000"/>
                  </a:schemeClr>
                </a:solidFill>
                <a:effectLst/>
              </a:rPr>
            </a:br>
            <a:br>
              <a:rPr lang="sv-SE" sz="1800" dirty="0">
                <a:effectLst/>
              </a:rPr>
            </a:br>
            <a:br>
              <a:rPr lang="sv-SE" sz="1800" dirty="0">
                <a:effectLst/>
              </a:rPr>
            </a:br>
            <a:br>
              <a:rPr lang="sv-SE" sz="1800" dirty="0">
                <a:effectLst/>
              </a:rPr>
            </a:br>
            <a:br>
              <a:rPr lang="sv-SE" sz="1800" dirty="0">
                <a:effectLst/>
              </a:rPr>
            </a:br>
            <a:br>
              <a:rPr lang="sv-SE" sz="1800" dirty="0">
                <a:effectLst/>
              </a:rPr>
            </a:br>
            <a:br>
              <a:rPr lang="sv-SE" sz="1800" dirty="0">
                <a:effectLst/>
              </a:rPr>
            </a:br>
            <a:endParaRPr lang="en-US" sz="1800" dirty="0"/>
          </a:p>
        </p:txBody>
      </p:sp>
      <p:sp>
        <p:nvSpPr>
          <p:cNvPr id="2" name="TextBox 1"/>
          <p:cNvSpPr txBox="1"/>
          <p:nvPr/>
        </p:nvSpPr>
        <p:spPr>
          <a:xfrm>
            <a:off x="611560" y="332656"/>
            <a:ext cx="8343951" cy="369332"/>
          </a:xfrm>
          <a:prstGeom prst="rect">
            <a:avLst/>
          </a:prstGeom>
          <a:noFill/>
        </p:spPr>
        <p:txBody>
          <a:bodyPr wrap="none" rtlCol="0">
            <a:spAutoFit/>
          </a:bodyPr>
          <a:lstStyle/>
          <a:p>
            <a:r>
              <a:rPr lang="sv-SE" b="1" dirty="0">
                <a:latin typeface="+mj-lt"/>
              </a:rPr>
              <a:t>Extra föreningsstämma i Ornö Brevik Samfällighetsförening 20 augusti 2023</a:t>
            </a:r>
          </a:p>
        </p:txBody>
      </p:sp>
    </p:spTree>
    <p:extLst>
      <p:ext uri="{BB962C8B-B14F-4D97-AF65-F5344CB8AC3E}">
        <p14:creationId xmlns:p14="http://schemas.microsoft.com/office/powerpoint/2010/main" val="3540249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92163" y="260350"/>
            <a:ext cx="8351837" cy="720378"/>
          </a:xfrm>
        </p:spPr>
        <p:txBody>
          <a:bodyPr/>
          <a:lstStyle/>
          <a:p>
            <a:pPr marL="0" indent="0" algn="ctr">
              <a:buNone/>
            </a:pPr>
            <a:br>
              <a:rPr lang="sv-SE" sz="2000" dirty="0">
                <a:effectLst/>
              </a:rPr>
            </a:br>
            <a:endParaRPr lang="en-US" sz="2000" dirty="0"/>
          </a:p>
        </p:txBody>
      </p:sp>
      <p:cxnSp>
        <p:nvCxnSpPr>
          <p:cNvPr id="6" name="Straight Connector 5"/>
          <p:cNvCxnSpPr/>
          <p:nvPr/>
        </p:nvCxnSpPr>
        <p:spPr>
          <a:xfrm>
            <a:off x="0" y="1052736"/>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262923" y="260648"/>
            <a:ext cx="8351837" cy="1008112"/>
          </a:xfrm>
          <a:prstGeom prst="rect">
            <a:avLst/>
          </a:prstGeom>
          <a:effectLst/>
        </p:spPr>
        <p:txBody>
          <a:bodyPr vert="horz" lIns="91440" tIns="45720" rIns="91440" bIns="45720" rtlCol="0" anchor="t" anchorCtr="0">
            <a:noAutofit/>
          </a:bodyPr>
          <a:lstStyle/>
          <a:p>
            <a:pPr marL="0" marR="0" lvl="0" indent="0" algn="ctr" defTabSz="914400" rtl="0" eaLnBrk="1" fontAlgn="auto" latinLnBrk="0" hangingPunct="1">
              <a:lnSpc>
                <a:spcPct val="100000"/>
              </a:lnSpc>
              <a:spcBef>
                <a:spcPct val="0"/>
              </a:spcBef>
              <a:spcAft>
                <a:spcPts val="0"/>
              </a:spcAft>
              <a:buClr>
                <a:schemeClr val="accent6">
                  <a:lumMod val="75000"/>
                </a:schemeClr>
              </a:buClr>
              <a:buSzPct val="128000"/>
              <a:buFont typeface="Georgia" pitchFamily="18" charset="0"/>
              <a:buNone/>
              <a:tabLst/>
              <a:defRPr/>
            </a:pPr>
            <a:r>
              <a:rPr lang="sv-SE" sz="2800" b="1"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Beslut</a:t>
            </a:r>
            <a:br>
              <a:rPr lang="sv-SE" sz="2800" b="1"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br>
            <a:br>
              <a:rPr kumimoji="0" lang="sv-SE" sz="2800" b="1" i="0" u="none" strike="noStrike" kern="1200" cap="none" spc="0" normalizeH="0" baseline="0" noProof="0" dirty="0">
                <a:ln>
                  <a:noFill/>
                </a:ln>
                <a:gradFill>
                  <a:gsLst>
                    <a:gs pos="0">
                      <a:schemeClr val="tx1"/>
                    </a:gs>
                    <a:gs pos="40000">
                      <a:schemeClr val="tx1">
                        <a:lumMod val="75000"/>
                        <a:lumOff val="25000"/>
                      </a:schemeClr>
                    </a:gs>
                    <a:gs pos="100000">
                      <a:schemeClr val="tx2">
                        <a:alpha val="65000"/>
                      </a:schemeClr>
                    </a:gs>
                  </a:gsLst>
                  <a:lin ang="5400000" scaled="0"/>
                </a:gradFill>
                <a:effectLst/>
                <a:uLnTx/>
                <a:uFillTx/>
                <a:latin typeface="+mj-lt"/>
                <a:ea typeface="+mj-ea"/>
                <a:cs typeface="+mj-cs"/>
              </a:rPr>
            </a:br>
            <a:endParaRPr kumimoji="0" lang="en-US" sz="2800" b="1" i="0" u="none" strike="noStrike" kern="1200" cap="none" spc="0" normalizeH="0" baseline="0" noProof="0" dirty="0">
              <a:ln>
                <a:noFill/>
              </a:ln>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uLnTx/>
              <a:uFillTx/>
              <a:latin typeface="+mj-lt"/>
              <a:ea typeface="+mj-ea"/>
              <a:cs typeface="+mj-cs"/>
            </a:endParaRPr>
          </a:p>
        </p:txBody>
      </p:sp>
      <p:sp>
        <p:nvSpPr>
          <p:cNvPr id="9" name="Rektangel 8"/>
          <p:cNvSpPr/>
          <p:nvPr/>
        </p:nvSpPr>
        <p:spPr>
          <a:xfrm>
            <a:off x="251520" y="1268760"/>
            <a:ext cx="8640960" cy="1692771"/>
          </a:xfrm>
          <a:prstGeom prst="rect">
            <a:avLst/>
          </a:prstGeom>
        </p:spPr>
        <p:txBody>
          <a:bodyPr wrap="square">
            <a:spAutoFit/>
          </a:bodyPr>
          <a:lstStyle/>
          <a:p>
            <a:pPr marL="342900" indent="-342900">
              <a:buClr>
                <a:srgbClr val="C00000"/>
              </a:buClr>
            </a:pPr>
            <a:endParaRPr lang="sv-SE" sz="2400" dirty="0">
              <a:latin typeface="Arial" pitchFamily="34" charset="0"/>
              <a:cs typeface="Arial" pitchFamily="34" charset="0"/>
            </a:endParaRPr>
          </a:p>
          <a:p>
            <a:pPr marL="342900" indent="-342900">
              <a:buClr>
                <a:srgbClr val="C00000"/>
              </a:buClr>
              <a:buFont typeface="Courier New" panose="02070309020205020404" pitchFamily="49" charset="0"/>
              <a:buChar char="o"/>
            </a:pPr>
            <a:endParaRPr lang="sv-SE" sz="2400" dirty="0">
              <a:latin typeface="Arial" pitchFamily="34" charset="0"/>
              <a:cs typeface="Arial" pitchFamily="34" charset="0"/>
            </a:endParaRPr>
          </a:p>
          <a:p>
            <a:pPr marL="457200" indent="-457200">
              <a:buClr>
                <a:srgbClr val="C00000"/>
              </a:buClr>
              <a:buFont typeface="Courier New" panose="02070309020205020404" pitchFamily="49" charset="0"/>
              <a:buChar char="o"/>
            </a:pPr>
            <a:endParaRPr lang="sv-SE" sz="2800" dirty="0"/>
          </a:p>
          <a:p>
            <a:pPr marL="457200" indent="-457200">
              <a:buClr>
                <a:srgbClr val="C00000"/>
              </a:buClr>
              <a:buFont typeface="Courier New" panose="02070309020205020404" pitchFamily="49" charset="0"/>
              <a:buChar char="o"/>
            </a:pPr>
            <a:endParaRPr lang="sv-SE" sz="2800" dirty="0"/>
          </a:p>
        </p:txBody>
      </p:sp>
      <p:sp>
        <p:nvSpPr>
          <p:cNvPr id="7" name="Rektangel 6"/>
          <p:cNvSpPr/>
          <p:nvPr/>
        </p:nvSpPr>
        <p:spPr>
          <a:xfrm>
            <a:off x="467544" y="1196752"/>
            <a:ext cx="8496944" cy="3170099"/>
          </a:xfrm>
          <a:prstGeom prst="rect">
            <a:avLst/>
          </a:prstGeom>
        </p:spPr>
        <p:txBody>
          <a:bodyPr wrap="square">
            <a:spAutoFit/>
          </a:bodyPr>
          <a:lstStyle/>
          <a:p>
            <a:endParaRPr lang="sv-SE" sz="2800" dirty="0"/>
          </a:p>
          <a:p>
            <a:pPr algn="ctr"/>
            <a:r>
              <a:rPr lang="sv-SE" sz="2400" dirty="0"/>
              <a:t>Godkännande av utgifts- och inkomststat</a:t>
            </a:r>
          </a:p>
          <a:p>
            <a:pPr algn="ctr"/>
            <a:endParaRPr lang="sv-SE" sz="2400" dirty="0"/>
          </a:p>
          <a:p>
            <a:pPr algn="ctr"/>
            <a:endParaRPr lang="sv-SE" sz="2400" dirty="0"/>
          </a:p>
          <a:p>
            <a:pPr algn="ctr"/>
            <a:r>
              <a:rPr lang="sv-SE" sz="2400" dirty="0"/>
              <a:t>Fastställande av debiteringslängd</a:t>
            </a:r>
          </a:p>
          <a:p>
            <a:pPr algn="ctr"/>
            <a:endParaRPr lang="sv-SE" sz="2400" dirty="0"/>
          </a:p>
          <a:p>
            <a:pPr algn="ctr"/>
            <a:endParaRPr lang="sv-SE" sz="2400" dirty="0"/>
          </a:p>
          <a:p>
            <a:endParaRPr lang="sv-SE" sz="2800" dirty="0"/>
          </a:p>
        </p:txBody>
      </p:sp>
    </p:spTree>
    <p:extLst>
      <p:ext uri="{BB962C8B-B14F-4D97-AF65-F5344CB8AC3E}">
        <p14:creationId xmlns:p14="http://schemas.microsoft.com/office/powerpoint/2010/main" val="636602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23528" y="764704"/>
            <a:ext cx="8640960" cy="6093296"/>
          </a:xfrm>
        </p:spPr>
        <p:txBody>
          <a:bodyPr/>
          <a:lstStyle/>
          <a:p>
            <a:pPr marL="174625" indent="7938">
              <a:buNone/>
            </a:pPr>
            <a:r>
              <a:rPr lang="sv-SE" sz="1800" dirty="0">
                <a:solidFill>
                  <a:schemeClr val="bg1">
                    <a:lumMod val="75000"/>
                  </a:schemeClr>
                </a:solidFill>
                <a:effectLst/>
              </a:rPr>
              <a:t>1.	Mötets öppnande</a:t>
            </a:r>
            <a:br>
              <a:rPr lang="sv-SE" sz="1800" dirty="0">
                <a:solidFill>
                  <a:schemeClr val="bg1">
                    <a:lumMod val="75000"/>
                  </a:schemeClr>
                </a:solidFill>
                <a:effectLst/>
              </a:rPr>
            </a:br>
            <a:r>
              <a:rPr lang="sv-SE" sz="1800" dirty="0">
                <a:solidFill>
                  <a:schemeClr val="bg1">
                    <a:lumMod val="75000"/>
                  </a:schemeClr>
                </a:solidFill>
                <a:effectLst/>
              </a:rPr>
              <a:t>2.	Val av ordförande för stämman</a:t>
            </a:r>
            <a:br>
              <a:rPr lang="sv-SE" sz="1800" dirty="0">
                <a:solidFill>
                  <a:schemeClr val="bg1">
                    <a:lumMod val="75000"/>
                  </a:schemeClr>
                </a:solidFill>
                <a:effectLst/>
              </a:rPr>
            </a:br>
            <a:r>
              <a:rPr lang="sv-SE" sz="1800" dirty="0">
                <a:solidFill>
                  <a:schemeClr val="bg1">
                    <a:lumMod val="75000"/>
                  </a:schemeClr>
                </a:solidFill>
                <a:effectLst/>
              </a:rPr>
              <a:t>3.	Val av sekreterare för stämman </a:t>
            </a:r>
            <a:br>
              <a:rPr lang="sv-SE" sz="1800" dirty="0">
                <a:solidFill>
                  <a:schemeClr val="bg1">
                    <a:lumMod val="75000"/>
                  </a:schemeClr>
                </a:solidFill>
                <a:effectLst/>
              </a:rPr>
            </a:br>
            <a:r>
              <a:rPr lang="sv-SE" sz="1800" dirty="0">
                <a:solidFill>
                  <a:schemeClr val="bg1">
                    <a:lumMod val="75000"/>
                  </a:schemeClr>
                </a:solidFill>
                <a:effectLst/>
              </a:rPr>
              <a:t>4.	Val av två justeringsmän </a:t>
            </a:r>
            <a:br>
              <a:rPr lang="sv-SE" sz="1800" dirty="0">
                <a:solidFill>
                  <a:schemeClr val="bg1">
                    <a:lumMod val="75000"/>
                  </a:schemeClr>
                </a:solidFill>
                <a:effectLst/>
              </a:rPr>
            </a:br>
            <a:r>
              <a:rPr lang="sv-SE" sz="1800" dirty="0">
                <a:solidFill>
                  <a:schemeClr val="bg1">
                    <a:lumMod val="75000"/>
                  </a:schemeClr>
                </a:solidFill>
                <a:effectLst/>
              </a:rPr>
              <a:t>5.	Frågan om mötets behöriga utlysande </a:t>
            </a:r>
            <a:br>
              <a:rPr lang="sv-SE" sz="1800" dirty="0">
                <a:solidFill>
                  <a:schemeClr val="bg1">
                    <a:lumMod val="75000"/>
                  </a:schemeClr>
                </a:solidFill>
                <a:effectLst/>
              </a:rPr>
            </a:br>
            <a:r>
              <a:rPr lang="sv-SE" sz="1800" dirty="0">
                <a:solidFill>
                  <a:schemeClr val="bg1">
                    <a:lumMod val="75000"/>
                  </a:schemeClr>
                </a:solidFill>
                <a:effectLst/>
              </a:rPr>
              <a:t>6.	Närvaroförteckning</a:t>
            </a:r>
            <a:br>
              <a:rPr lang="sv-SE" sz="1800" dirty="0">
                <a:solidFill>
                  <a:schemeClr val="bg1">
                    <a:lumMod val="75000"/>
                  </a:schemeClr>
                </a:solidFill>
                <a:effectLst/>
              </a:rPr>
            </a:br>
            <a:r>
              <a:rPr lang="sv-SE" sz="1800" dirty="0">
                <a:solidFill>
                  <a:schemeClr val="bg1">
                    <a:lumMod val="75000"/>
                  </a:schemeClr>
                </a:solidFill>
                <a:effectLst/>
              </a:rPr>
              <a:t>7.	Godkännande av dagordningen	     </a:t>
            </a:r>
            <a:br>
              <a:rPr lang="sv-SE" sz="1800" dirty="0">
                <a:solidFill>
                  <a:schemeClr val="bg1">
                    <a:lumMod val="75000"/>
                  </a:schemeClr>
                </a:solidFill>
                <a:effectLst/>
              </a:rPr>
            </a:br>
            <a:r>
              <a:rPr lang="sv-SE" sz="1800" dirty="0">
                <a:solidFill>
                  <a:schemeClr val="bg1">
                    <a:lumMod val="75000"/>
                  </a:schemeClr>
                </a:solidFill>
                <a:effectLst/>
              </a:rPr>
              <a:t>8.	Framställningar från styrelsen eller motioner från medlemmar</a:t>
            </a:r>
            <a:br>
              <a:rPr lang="sv-SE" sz="1800" dirty="0">
                <a:solidFill>
                  <a:schemeClr val="bg1">
                    <a:lumMod val="75000"/>
                  </a:schemeClr>
                </a:solidFill>
                <a:effectLst/>
              </a:rPr>
            </a:br>
            <a:r>
              <a:rPr lang="sv-SE" sz="1800" dirty="0">
                <a:solidFill>
                  <a:schemeClr val="bg1">
                    <a:lumMod val="75000"/>
                  </a:schemeClr>
                </a:solidFill>
                <a:effectLst/>
              </a:rPr>
              <a:t>9.       Styrelsens förslag till utgifts- och inkomststat samt debiteringslängd</a:t>
            </a:r>
            <a:br>
              <a:rPr lang="sv-SE" sz="1800" dirty="0">
                <a:effectLst/>
              </a:rPr>
            </a:br>
            <a:r>
              <a:rPr lang="sv-SE" sz="1800" dirty="0">
                <a:solidFill>
                  <a:schemeClr val="tx1"/>
                </a:solidFill>
                <a:effectLst/>
              </a:rPr>
              <a:t>10.     Meddelande av plats där stämmoprotokollet hålls tillgängligt</a:t>
            </a:r>
            <a:br>
              <a:rPr lang="sv-SE" sz="1800" dirty="0">
                <a:solidFill>
                  <a:schemeClr val="tx1"/>
                </a:solidFill>
                <a:effectLst/>
              </a:rPr>
            </a:br>
            <a:r>
              <a:rPr lang="sv-SE" sz="1800" dirty="0">
                <a:solidFill>
                  <a:schemeClr val="tx1"/>
                </a:solidFill>
                <a:effectLst/>
              </a:rPr>
              <a:t>11.     Stämman avslutas </a:t>
            </a:r>
            <a:br>
              <a:rPr lang="sv-SE" sz="1800" dirty="0">
                <a:solidFill>
                  <a:schemeClr val="tx1"/>
                </a:solidFill>
                <a:effectLst/>
              </a:rPr>
            </a:br>
            <a:br>
              <a:rPr lang="sv-SE" sz="1800" dirty="0">
                <a:effectLst/>
              </a:rPr>
            </a:br>
            <a:br>
              <a:rPr lang="sv-SE" sz="1800" dirty="0">
                <a:effectLst/>
              </a:rPr>
            </a:br>
            <a:br>
              <a:rPr lang="sv-SE" sz="1800" dirty="0">
                <a:effectLst/>
              </a:rPr>
            </a:br>
            <a:br>
              <a:rPr lang="sv-SE" sz="1800" dirty="0">
                <a:effectLst/>
              </a:rPr>
            </a:br>
            <a:br>
              <a:rPr lang="sv-SE" sz="1800" dirty="0">
                <a:effectLst/>
              </a:rPr>
            </a:br>
            <a:br>
              <a:rPr lang="sv-SE" sz="1800" dirty="0">
                <a:effectLst/>
              </a:rPr>
            </a:br>
            <a:br>
              <a:rPr lang="sv-SE" sz="1800" dirty="0">
                <a:effectLst/>
              </a:rPr>
            </a:br>
            <a:endParaRPr lang="en-US" sz="1800" dirty="0"/>
          </a:p>
        </p:txBody>
      </p:sp>
      <p:sp>
        <p:nvSpPr>
          <p:cNvPr id="2" name="TextBox 1"/>
          <p:cNvSpPr txBox="1"/>
          <p:nvPr/>
        </p:nvSpPr>
        <p:spPr>
          <a:xfrm>
            <a:off x="611560" y="332656"/>
            <a:ext cx="8343951" cy="369332"/>
          </a:xfrm>
          <a:prstGeom prst="rect">
            <a:avLst/>
          </a:prstGeom>
          <a:noFill/>
        </p:spPr>
        <p:txBody>
          <a:bodyPr wrap="none" rtlCol="0">
            <a:spAutoFit/>
          </a:bodyPr>
          <a:lstStyle/>
          <a:p>
            <a:r>
              <a:rPr lang="sv-SE" b="1" dirty="0">
                <a:latin typeface="+mj-lt"/>
              </a:rPr>
              <a:t>Extra föreningsstämma i Ornö Brevik Samfällighetsförening 20 augusti 2023</a:t>
            </a:r>
          </a:p>
        </p:txBody>
      </p:sp>
    </p:spTree>
    <p:extLst>
      <p:ext uri="{BB962C8B-B14F-4D97-AF65-F5344CB8AC3E}">
        <p14:creationId xmlns:p14="http://schemas.microsoft.com/office/powerpoint/2010/main" val="3887697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13818" y="0"/>
            <a:ext cx="9157818" cy="6858000"/>
          </a:xfrm>
        </p:spPr>
      </p:pic>
      <p:sp>
        <p:nvSpPr>
          <p:cNvPr id="5" name="TextBox 4"/>
          <p:cNvSpPr txBox="1"/>
          <p:nvPr/>
        </p:nvSpPr>
        <p:spPr>
          <a:xfrm>
            <a:off x="8101003" y="6628988"/>
            <a:ext cx="1013419" cy="215444"/>
          </a:xfrm>
          <a:prstGeom prst="rect">
            <a:avLst/>
          </a:prstGeom>
          <a:noFill/>
        </p:spPr>
        <p:txBody>
          <a:bodyPr wrap="none" rtlCol="0">
            <a:spAutoFit/>
          </a:bodyPr>
          <a:lstStyle/>
          <a:p>
            <a:r>
              <a:rPr lang="en-US" sz="800" i="1" dirty="0" err="1">
                <a:solidFill>
                  <a:schemeClr val="bg1"/>
                </a:solidFill>
              </a:rPr>
              <a:t>Fotograf</a:t>
            </a:r>
            <a:r>
              <a:rPr lang="en-US" sz="800" i="1" dirty="0">
                <a:solidFill>
                  <a:schemeClr val="bg1"/>
                </a:solidFill>
              </a:rPr>
              <a:t> H. </a:t>
            </a:r>
            <a:r>
              <a:rPr lang="en-US" sz="800" i="1" dirty="0" err="1">
                <a:solidFill>
                  <a:schemeClr val="bg1"/>
                </a:solidFill>
              </a:rPr>
              <a:t>Ahlén</a:t>
            </a:r>
            <a:endParaRPr lang="en-US" sz="800" i="1" dirty="0">
              <a:solidFill>
                <a:schemeClr val="bg1"/>
              </a:solidFill>
            </a:endParaRPr>
          </a:p>
        </p:txBody>
      </p:sp>
    </p:spTree>
    <p:extLst>
      <p:ext uri="{BB962C8B-B14F-4D97-AF65-F5344CB8AC3E}">
        <p14:creationId xmlns:p14="http://schemas.microsoft.com/office/powerpoint/2010/main" val="2108209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23528" y="764704"/>
            <a:ext cx="8640960" cy="6093296"/>
          </a:xfrm>
        </p:spPr>
        <p:txBody>
          <a:bodyPr/>
          <a:lstStyle/>
          <a:p>
            <a:pPr marL="174625" indent="7938">
              <a:buNone/>
            </a:pPr>
            <a:br>
              <a:rPr lang="sv-SE" sz="1800" dirty="0">
                <a:effectLst/>
              </a:rPr>
            </a:br>
            <a:br>
              <a:rPr lang="sv-SE" sz="1800" dirty="0">
                <a:effectLst/>
              </a:rPr>
            </a:br>
            <a:br>
              <a:rPr lang="sv-SE" sz="1800" dirty="0">
                <a:effectLst/>
              </a:rPr>
            </a:br>
            <a:r>
              <a:rPr lang="sv-SE" sz="1800" dirty="0">
                <a:effectLst/>
              </a:rPr>
              <a:t>1.	Mötets öppnande</a:t>
            </a:r>
            <a:br>
              <a:rPr lang="sv-SE" sz="1800" dirty="0">
                <a:effectLst/>
              </a:rPr>
            </a:br>
            <a:r>
              <a:rPr lang="sv-SE" sz="1800" dirty="0">
                <a:effectLst/>
              </a:rPr>
              <a:t>2.	Val av ordförande för stämman</a:t>
            </a:r>
            <a:br>
              <a:rPr lang="sv-SE" sz="1800" dirty="0">
                <a:effectLst/>
              </a:rPr>
            </a:br>
            <a:r>
              <a:rPr lang="sv-SE" sz="1800" dirty="0">
                <a:effectLst/>
              </a:rPr>
              <a:t>3.	Val av sekreterare för stämman </a:t>
            </a:r>
            <a:br>
              <a:rPr lang="sv-SE" sz="1800" dirty="0">
                <a:effectLst/>
              </a:rPr>
            </a:br>
            <a:r>
              <a:rPr lang="sv-SE" sz="1800" dirty="0">
                <a:effectLst/>
              </a:rPr>
              <a:t>4.	Val av två justeringsmän </a:t>
            </a:r>
            <a:br>
              <a:rPr lang="sv-SE" sz="1800" dirty="0">
                <a:effectLst/>
              </a:rPr>
            </a:br>
            <a:r>
              <a:rPr lang="sv-SE" sz="1800" dirty="0">
                <a:effectLst/>
              </a:rPr>
              <a:t>5.	Frågan om mötets behöriga utlysande </a:t>
            </a:r>
            <a:br>
              <a:rPr lang="sv-SE" sz="1800" dirty="0">
                <a:effectLst/>
              </a:rPr>
            </a:br>
            <a:r>
              <a:rPr lang="sv-SE" sz="1800" dirty="0">
                <a:effectLst/>
              </a:rPr>
              <a:t>6.	Närvaroförteckning</a:t>
            </a:r>
            <a:br>
              <a:rPr lang="sv-SE" sz="1800" dirty="0">
                <a:effectLst/>
              </a:rPr>
            </a:br>
            <a:r>
              <a:rPr lang="sv-SE" sz="1800" dirty="0">
                <a:effectLst/>
              </a:rPr>
              <a:t>7.	Godkännande av dagordningen	     </a:t>
            </a:r>
            <a:br>
              <a:rPr lang="sv-SE" sz="1800" dirty="0">
                <a:effectLst/>
              </a:rPr>
            </a:br>
            <a:r>
              <a:rPr lang="sv-SE" sz="1800" dirty="0">
                <a:effectLst/>
              </a:rPr>
              <a:t>8.	Framställningar från styrelsen eller motioner från medlemmar</a:t>
            </a:r>
            <a:br>
              <a:rPr lang="sv-SE" sz="1800" dirty="0">
                <a:effectLst/>
              </a:rPr>
            </a:br>
            <a:r>
              <a:rPr lang="sv-SE" sz="1800" dirty="0">
                <a:effectLst/>
              </a:rPr>
              <a:t>	- </a:t>
            </a:r>
            <a:r>
              <a:rPr lang="sv-SE" sz="1800" b="0" dirty="0">
                <a:solidFill>
                  <a:srgbClr val="000000"/>
                </a:solidFill>
                <a:effectLst/>
                <a:latin typeface="Arial" panose="020B0604020202020204" pitchFamily="34" charset="0"/>
                <a:ea typeface="Calibri" panose="020F0502020204030204" pitchFamily="34" charset="0"/>
              </a:rPr>
              <a:t>Beslut om hantering av återbetalda momspengar</a:t>
            </a:r>
            <a:br>
              <a:rPr lang="sv-SE" sz="1800" dirty="0">
                <a:solidFill>
                  <a:srgbClr val="000000"/>
                </a:solidFill>
                <a:effectLst/>
                <a:latin typeface="Calibri" panose="020F0502020204030204" pitchFamily="34" charset="0"/>
                <a:ea typeface="Calibri" panose="020F0502020204030204" pitchFamily="34" charset="0"/>
              </a:rPr>
            </a:br>
            <a:r>
              <a:rPr lang="sv-SE" sz="1800" dirty="0">
                <a:effectLst/>
              </a:rPr>
              <a:t>9.       Styrelsens förslag till utgifts- och inkomststat samt debiteringslängd</a:t>
            </a:r>
            <a:br>
              <a:rPr lang="sv-SE" sz="1800" dirty="0">
                <a:effectLst/>
              </a:rPr>
            </a:br>
            <a:r>
              <a:rPr lang="sv-SE" sz="1800" dirty="0">
                <a:effectLst/>
              </a:rPr>
              <a:t>	</a:t>
            </a:r>
            <a:r>
              <a:rPr lang="sv-SE" sz="1800" b="0" dirty="0">
                <a:effectLst/>
              </a:rPr>
              <a:t>- </a:t>
            </a:r>
            <a:r>
              <a:rPr lang="sv-SE" sz="1800" b="0" dirty="0">
                <a:solidFill>
                  <a:srgbClr val="000000"/>
                </a:solidFill>
                <a:effectLst/>
                <a:latin typeface="Arial" panose="020B0604020202020204" pitchFamily="34" charset="0"/>
                <a:ea typeface="Calibri" panose="020F0502020204030204" pitchFamily="34" charset="0"/>
              </a:rPr>
              <a:t>Beslut om ny utgifts- och inkomststat samt debiteringslängd</a:t>
            </a:r>
            <a:br>
              <a:rPr lang="sv-SE" sz="1800" dirty="0">
                <a:solidFill>
                  <a:srgbClr val="000000"/>
                </a:solidFill>
                <a:effectLst/>
                <a:latin typeface="Calibri" panose="020F0502020204030204" pitchFamily="34" charset="0"/>
                <a:ea typeface="Calibri" panose="020F0502020204030204" pitchFamily="34" charset="0"/>
              </a:rPr>
            </a:br>
            <a:r>
              <a:rPr lang="sv-SE" sz="1800" dirty="0">
                <a:effectLst/>
              </a:rPr>
              <a:t>10.     Meddelande av plats där stämmoprotokollet hålls tillgängligt</a:t>
            </a:r>
            <a:br>
              <a:rPr lang="sv-SE" sz="1800" dirty="0">
                <a:effectLst/>
              </a:rPr>
            </a:br>
            <a:r>
              <a:rPr lang="sv-SE" sz="1800" dirty="0">
                <a:effectLst/>
              </a:rPr>
              <a:t>11.     Stämman avslutas </a:t>
            </a:r>
            <a:br>
              <a:rPr lang="sv-SE" sz="1800" dirty="0">
                <a:effectLst/>
              </a:rPr>
            </a:br>
            <a:br>
              <a:rPr lang="sv-SE" sz="1800" dirty="0">
                <a:effectLst/>
              </a:rPr>
            </a:br>
            <a:br>
              <a:rPr lang="sv-SE" sz="1800" dirty="0">
                <a:effectLst/>
              </a:rPr>
            </a:br>
            <a:br>
              <a:rPr lang="sv-SE" sz="1800" dirty="0">
                <a:effectLst/>
              </a:rPr>
            </a:br>
            <a:br>
              <a:rPr lang="sv-SE" sz="1800" dirty="0">
                <a:effectLst/>
              </a:rPr>
            </a:br>
            <a:br>
              <a:rPr lang="sv-SE" sz="1800" dirty="0">
                <a:effectLst/>
              </a:rPr>
            </a:br>
            <a:br>
              <a:rPr lang="sv-SE" sz="1800" dirty="0">
                <a:effectLst/>
              </a:rPr>
            </a:br>
            <a:br>
              <a:rPr lang="sv-SE" sz="1800" dirty="0">
                <a:effectLst/>
              </a:rPr>
            </a:br>
            <a:endParaRPr lang="en-US" sz="1800" dirty="0"/>
          </a:p>
        </p:txBody>
      </p:sp>
      <p:sp>
        <p:nvSpPr>
          <p:cNvPr id="2" name="TextBox 1"/>
          <p:cNvSpPr txBox="1"/>
          <p:nvPr/>
        </p:nvSpPr>
        <p:spPr>
          <a:xfrm>
            <a:off x="611560" y="332656"/>
            <a:ext cx="8343951" cy="369332"/>
          </a:xfrm>
          <a:prstGeom prst="rect">
            <a:avLst/>
          </a:prstGeom>
          <a:noFill/>
        </p:spPr>
        <p:txBody>
          <a:bodyPr wrap="none" rtlCol="0">
            <a:spAutoFit/>
          </a:bodyPr>
          <a:lstStyle/>
          <a:p>
            <a:r>
              <a:rPr lang="sv-SE" b="1" dirty="0">
                <a:latin typeface="+mj-lt"/>
              </a:rPr>
              <a:t>Extra föreningsstämma i Ornö Brevik Samfällighetsförening 20 augusti 2023</a:t>
            </a:r>
          </a:p>
        </p:txBody>
      </p:sp>
    </p:spTree>
    <p:extLst>
      <p:ext uri="{BB962C8B-B14F-4D97-AF65-F5344CB8AC3E}">
        <p14:creationId xmlns:p14="http://schemas.microsoft.com/office/powerpoint/2010/main" val="3569908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23528" y="764704"/>
            <a:ext cx="8640960" cy="6093296"/>
          </a:xfrm>
        </p:spPr>
        <p:txBody>
          <a:bodyPr/>
          <a:lstStyle/>
          <a:p>
            <a:pPr marL="174625" indent="7938">
              <a:buNone/>
            </a:pPr>
            <a:r>
              <a:rPr lang="sv-SE" sz="1800" dirty="0">
                <a:effectLst/>
              </a:rPr>
              <a:t>1.	Mötets öppnande</a:t>
            </a:r>
            <a:br>
              <a:rPr lang="sv-SE" sz="1800" dirty="0">
                <a:effectLst/>
              </a:rPr>
            </a:br>
            <a:r>
              <a:rPr lang="sv-SE" sz="1800" dirty="0">
                <a:effectLst/>
              </a:rPr>
              <a:t>2.	Val av ordförande för stämman</a:t>
            </a:r>
            <a:br>
              <a:rPr lang="sv-SE" sz="1800" dirty="0">
                <a:effectLst/>
              </a:rPr>
            </a:br>
            <a:r>
              <a:rPr lang="sv-SE" sz="1800" dirty="0">
                <a:effectLst/>
              </a:rPr>
              <a:t>3.	Val av sekreterare för stämman </a:t>
            </a:r>
            <a:br>
              <a:rPr lang="sv-SE" sz="1800" dirty="0">
                <a:effectLst/>
              </a:rPr>
            </a:br>
            <a:r>
              <a:rPr lang="sv-SE" sz="1800" dirty="0">
                <a:effectLst/>
              </a:rPr>
              <a:t>4.	Val av två justeringsmän tillika rösträknare</a:t>
            </a:r>
            <a:br>
              <a:rPr lang="sv-SE" sz="1800" dirty="0">
                <a:effectLst/>
              </a:rPr>
            </a:br>
            <a:r>
              <a:rPr lang="sv-SE" sz="1800" dirty="0">
                <a:effectLst/>
              </a:rPr>
              <a:t>5.	Frågan om mötets behöriga utlysande </a:t>
            </a:r>
            <a:br>
              <a:rPr lang="sv-SE" sz="1800" dirty="0">
                <a:effectLst/>
              </a:rPr>
            </a:br>
            <a:r>
              <a:rPr lang="sv-SE" sz="1800" dirty="0">
                <a:effectLst/>
              </a:rPr>
              <a:t>6.	Närvaroförteckning tillika röstlängd</a:t>
            </a:r>
            <a:br>
              <a:rPr lang="sv-SE" sz="1800" dirty="0">
                <a:effectLst/>
              </a:rPr>
            </a:br>
            <a:r>
              <a:rPr lang="sv-SE" sz="1800" dirty="0">
                <a:effectLst/>
              </a:rPr>
              <a:t>7.	Godkännande av dagordningen</a:t>
            </a:r>
            <a:br>
              <a:rPr lang="sv-SE" sz="1800" dirty="0">
                <a:solidFill>
                  <a:schemeClr val="bg1">
                    <a:lumMod val="75000"/>
                  </a:schemeClr>
                </a:solidFill>
                <a:effectLst/>
              </a:rPr>
            </a:br>
            <a:r>
              <a:rPr lang="sv-SE" sz="1800" dirty="0">
                <a:solidFill>
                  <a:schemeClr val="bg1">
                    <a:lumMod val="75000"/>
                  </a:schemeClr>
                </a:solidFill>
                <a:effectLst/>
              </a:rPr>
              <a:t>8..	Framställningar från styrelsen eller motioner från medlemmarna</a:t>
            </a:r>
            <a:br>
              <a:rPr lang="sv-SE" sz="1800" dirty="0">
                <a:solidFill>
                  <a:schemeClr val="bg1">
                    <a:lumMod val="75000"/>
                  </a:schemeClr>
                </a:solidFill>
                <a:effectLst/>
              </a:rPr>
            </a:br>
            <a:r>
              <a:rPr lang="sv-SE" sz="1800" dirty="0">
                <a:solidFill>
                  <a:schemeClr val="bg1">
                    <a:lumMod val="75000"/>
                  </a:schemeClr>
                </a:solidFill>
                <a:effectLst/>
              </a:rPr>
              <a:t>9.       Styrelsens förslag till utgifts- och inkomststat samt debiteringslängd</a:t>
            </a:r>
            <a:br>
              <a:rPr lang="sv-SE" sz="1800" dirty="0">
                <a:solidFill>
                  <a:schemeClr val="bg1">
                    <a:lumMod val="75000"/>
                  </a:schemeClr>
                </a:solidFill>
                <a:effectLst/>
              </a:rPr>
            </a:br>
            <a:r>
              <a:rPr lang="sv-SE" sz="1800" dirty="0">
                <a:solidFill>
                  <a:schemeClr val="bg1">
                    <a:lumMod val="75000"/>
                  </a:schemeClr>
                </a:solidFill>
                <a:effectLst/>
              </a:rPr>
              <a:t>10       Meddelande av plats där stämmoprotokollet hålls tillgängligt</a:t>
            </a:r>
            <a:br>
              <a:rPr lang="sv-SE" sz="1800" dirty="0">
                <a:solidFill>
                  <a:schemeClr val="bg1">
                    <a:lumMod val="75000"/>
                  </a:schemeClr>
                </a:solidFill>
                <a:effectLst/>
              </a:rPr>
            </a:br>
            <a:r>
              <a:rPr lang="sv-SE" sz="1800" dirty="0">
                <a:solidFill>
                  <a:schemeClr val="bg1">
                    <a:lumMod val="75000"/>
                  </a:schemeClr>
                </a:solidFill>
                <a:effectLst/>
              </a:rPr>
              <a:t>11       Stämman avslutas </a:t>
            </a:r>
            <a:br>
              <a:rPr lang="sv-SE" sz="1800" dirty="0">
                <a:solidFill>
                  <a:schemeClr val="bg1">
                    <a:lumMod val="75000"/>
                  </a:schemeClr>
                </a:solidFill>
                <a:effectLst/>
              </a:rPr>
            </a:br>
            <a:br>
              <a:rPr lang="sv-SE" sz="1800" dirty="0">
                <a:effectLst/>
              </a:rPr>
            </a:br>
            <a:br>
              <a:rPr lang="sv-SE" sz="1800" dirty="0">
                <a:effectLst/>
              </a:rPr>
            </a:br>
            <a:br>
              <a:rPr lang="sv-SE" sz="1800" dirty="0">
                <a:effectLst/>
              </a:rPr>
            </a:br>
            <a:br>
              <a:rPr lang="sv-SE" sz="1800" dirty="0">
                <a:effectLst/>
              </a:rPr>
            </a:br>
            <a:br>
              <a:rPr lang="sv-SE" sz="1800" dirty="0">
                <a:effectLst/>
              </a:rPr>
            </a:br>
            <a:br>
              <a:rPr lang="sv-SE" sz="1800" dirty="0">
                <a:effectLst/>
              </a:rPr>
            </a:br>
            <a:br>
              <a:rPr lang="sv-SE" sz="1800" dirty="0">
                <a:effectLst/>
              </a:rPr>
            </a:br>
            <a:endParaRPr lang="en-US" sz="1800" dirty="0"/>
          </a:p>
        </p:txBody>
      </p:sp>
      <p:sp>
        <p:nvSpPr>
          <p:cNvPr id="2" name="TextBox 1"/>
          <p:cNvSpPr txBox="1"/>
          <p:nvPr/>
        </p:nvSpPr>
        <p:spPr>
          <a:xfrm>
            <a:off x="611560" y="332656"/>
            <a:ext cx="8343951" cy="369332"/>
          </a:xfrm>
          <a:prstGeom prst="rect">
            <a:avLst/>
          </a:prstGeom>
          <a:noFill/>
        </p:spPr>
        <p:txBody>
          <a:bodyPr wrap="none" rtlCol="0">
            <a:spAutoFit/>
          </a:bodyPr>
          <a:lstStyle/>
          <a:p>
            <a:r>
              <a:rPr lang="sv-SE" b="1" dirty="0">
                <a:latin typeface="+mj-lt"/>
              </a:rPr>
              <a:t>Extra föreningsstämma i Ornö Brevik Samfällighetsförening 20 augusti 2023</a:t>
            </a:r>
          </a:p>
        </p:txBody>
      </p:sp>
    </p:spTree>
    <p:extLst>
      <p:ext uri="{BB962C8B-B14F-4D97-AF65-F5344CB8AC3E}">
        <p14:creationId xmlns:p14="http://schemas.microsoft.com/office/powerpoint/2010/main" val="3472824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23528" y="764704"/>
            <a:ext cx="8640960" cy="6093296"/>
          </a:xfrm>
        </p:spPr>
        <p:txBody>
          <a:bodyPr/>
          <a:lstStyle/>
          <a:p>
            <a:pPr marL="174625" indent="7938">
              <a:buNone/>
            </a:pPr>
            <a:r>
              <a:rPr lang="sv-SE" sz="1800" dirty="0">
                <a:solidFill>
                  <a:schemeClr val="bg1">
                    <a:lumMod val="75000"/>
                  </a:schemeClr>
                </a:solidFill>
                <a:effectLst/>
              </a:rPr>
              <a:t>1.	Mötets öppnande</a:t>
            </a:r>
            <a:br>
              <a:rPr lang="sv-SE" sz="1800" dirty="0">
                <a:solidFill>
                  <a:schemeClr val="bg1">
                    <a:lumMod val="75000"/>
                  </a:schemeClr>
                </a:solidFill>
                <a:effectLst/>
              </a:rPr>
            </a:br>
            <a:r>
              <a:rPr lang="sv-SE" sz="1800" dirty="0">
                <a:solidFill>
                  <a:schemeClr val="bg1">
                    <a:lumMod val="75000"/>
                  </a:schemeClr>
                </a:solidFill>
                <a:effectLst/>
              </a:rPr>
              <a:t>2.	Val av ordförande för stämman</a:t>
            </a:r>
            <a:br>
              <a:rPr lang="sv-SE" sz="1800" dirty="0">
                <a:solidFill>
                  <a:schemeClr val="bg1">
                    <a:lumMod val="75000"/>
                  </a:schemeClr>
                </a:solidFill>
                <a:effectLst/>
              </a:rPr>
            </a:br>
            <a:r>
              <a:rPr lang="sv-SE" sz="1800" dirty="0">
                <a:solidFill>
                  <a:schemeClr val="bg1">
                    <a:lumMod val="75000"/>
                  </a:schemeClr>
                </a:solidFill>
                <a:effectLst/>
              </a:rPr>
              <a:t>3.	Val av sekreterare för stämman </a:t>
            </a:r>
            <a:br>
              <a:rPr lang="sv-SE" sz="1800" dirty="0">
                <a:solidFill>
                  <a:schemeClr val="bg1">
                    <a:lumMod val="75000"/>
                  </a:schemeClr>
                </a:solidFill>
                <a:effectLst/>
              </a:rPr>
            </a:br>
            <a:r>
              <a:rPr lang="sv-SE" sz="1800" dirty="0">
                <a:solidFill>
                  <a:schemeClr val="bg1">
                    <a:lumMod val="75000"/>
                  </a:schemeClr>
                </a:solidFill>
                <a:effectLst/>
              </a:rPr>
              <a:t>4.	Val av två justeringsmän </a:t>
            </a:r>
            <a:br>
              <a:rPr lang="sv-SE" sz="1800" dirty="0">
                <a:solidFill>
                  <a:schemeClr val="bg1">
                    <a:lumMod val="75000"/>
                  </a:schemeClr>
                </a:solidFill>
                <a:effectLst/>
              </a:rPr>
            </a:br>
            <a:r>
              <a:rPr lang="sv-SE" sz="1800" dirty="0">
                <a:solidFill>
                  <a:schemeClr val="bg1">
                    <a:lumMod val="75000"/>
                  </a:schemeClr>
                </a:solidFill>
                <a:effectLst/>
              </a:rPr>
              <a:t>5.	Frågan om mötets behöriga utlysande </a:t>
            </a:r>
            <a:br>
              <a:rPr lang="sv-SE" sz="1800" dirty="0">
                <a:solidFill>
                  <a:schemeClr val="bg1">
                    <a:lumMod val="75000"/>
                  </a:schemeClr>
                </a:solidFill>
                <a:effectLst/>
              </a:rPr>
            </a:br>
            <a:r>
              <a:rPr lang="sv-SE" sz="1800" dirty="0">
                <a:solidFill>
                  <a:schemeClr val="bg1">
                    <a:lumMod val="75000"/>
                  </a:schemeClr>
                </a:solidFill>
                <a:effectLst/>
              </a:rPr>
              <a:t>6.	Närvaroförteckning</a:t>
            </a:r>
            <a:br>
              <a:rPr lang="sv-SE" sz="1800" dirty="0">
                <a:solidFill>
                  <a:schemeClr val="bg1">
                    <a:lumMod val="75000"/>
                  </a:schemeClr>
                </a:solidFill>
                <a:effectLst/>
              </a:rPr>
            </a:br>
            <a:r>
              <a:rPr lang="sv-SE" sz="1800" dirty="0">
                <a:solidFill>
                  <a:schemeClr val="bg1">
                    <a:lumMod val="75000"/>
                  </a:schemeClr>
                </a:solidFill>
                <a:effectLst/>
              </a:rPr>
              <a:t>7.	Godkännande av dagordningen	     </a:t>
            </a:r>
            <a:br>
              <a:rPr lang="sv-SE" sz="1800" dirty="0">
                <a:solidFill>
                  <a:schemeClr val="bg1">
                    <a:lumMod val="75000"/>
                  </a:schemeClr>
                </a:solidFill>
                <a:effectLst/>
              </a:rPr>
            </a:br>
            <a:r>
              <a:rPr lang="sv-SE" sz="1800" dirty="0">
                <a:solidFill>
                  <a:schemeClr val="bg1">
                    <a:lumMod val="75000"/>
                  </a:schemeClr>
                </a:solidFill>
                <a:effectLst/>
              </a:rPr>
              <a:t>8</a:t>
            </a:r>
            <a:r>
              <a:rPr lang="sv-SE" sz="1800" dirty="0">
                <a:effectLst/>
              </a:rPr>
              <a:t>.	Framställningar från styrelsen eller motioner från medlemmar</a:t>
            </a:r>
            <a:br>
              <a:rPr lang="sv-SE" sz="1800" dirty="0">
                <a:effectLst/>
              </a:rPr>
            </a:br>
            <a:r>
              <a:rPr lang="sv-SE" sz="1800" dirty="0">
                <a:effectLst/>
              </a:rPr>
              <a:t>	 - </a:t>
            </a:r>
            <a:r>
              <a:rPr lang="sv-SE" sz="1800" b="0" dirty="0">
                <a:solidFill>
                  <a:srgbClr val="000000"/>
                </a:solidFill>
                <a:effectLst/>
                <a:latin typeface="Arial" panose="020B0604020202020204" pitchFamily="34" charset="0"/>
                <a:ea typeface="Calibri" panose="020F0502020204030204" pitchFamily="34" charset="0"/>
              </a:rPr>
              <a:t>Beslut om hantering av återbetalda momspengar</a:t>
            </a:r>
            <a:br>
              <a:rPr lang="sv-SE" sz="1800" dirty="0">
                <a:solidFill>
                  <a:schemeClr val="bg1">
                    <a:lumMod val="75000"/>
                  </a:schemeClr>
                </a:solidFill>
                <a:effectLst/>
              </a:rPr>
            </a:br>
            <a:r>
              <a:rPr lang="sv-SE" sz="1800" dirty="0">
                <a:solidFill>
                  <a:schemeClr val="bg1">
                    <a:lumMod val="75000"/>
                  </a:schemeClr>
                </a:solidFill>
                <a:effectLst/>
              </a:rPr>
              <a:t>9.       Styrelsens förslag till utgifts- och inkomststat samt debiteringslängd</a:t>
            </a:r>
            <a:br>
              <a:rPr lang="sv-SE" sz="1800" dirty="0">
                <a:solidFill>
                  <a:schemeClr val="bg1">
                    <a:lumMod val="75000"/>
                  </a:schemeClr>
                </a:solidFill>
                <a:effectLst/>
              </a:rPr>
            </a:br>
            <a:r>
              <a:rPr lang="sv-SE" sz="1800" dirty="0">
                <a:solidFill>
                  <a:schemeClr val="bg1">
                    <a:lumMod val="75000"/>
                  </a:schemeClr>
                </a:solidFill>
                <a:effectLst/>
              </a:rPr>
              <a:t>10      Meddelande av plats där stämmoprotokollet hålls tillgängligt</a:t>
            </a:r>
            <a:br>
              <a:rPr lang="sv-SE" sz="1800" dirty="0">
                <a:solidFill>
                  <a:schemeClr val="bg1">
                    <a:lumMod val="75000"/>
                  </a:schemeClr>
                </a:solidFill>
                <a:effectLst/>
              </a:rPr>
            </a:br>
            <a:r>
              <a:rPr lang="sv-SE" sz="1800" dirty="0">
                <a:solidFill>
                  <a:schemeClr val="bg1">
                    <a:lumMod val="75000"/>
                  </a:schemeClr>
                </a:solidFill>
                <a:effectLst/>
              </a:rPr>
              <a:t>11      Stämman avslutas </a:t>
            </a:r>
            <a:br>
              <a:rPr lang="sv-SE" sz="1800" dirty="0">
                <a:solidFill>
                  <a:schemeClr val="bg1">
                    <a:lumMod val="75000"/>
                  </a:schemeClr>
                </a:solidFill>
                <a:effectLst/>
              </a:rPr>
            </a:br>
            <a:br>
              <a:rPr lang="sv-SE" sz="1800" dirty="0">
                <a:solidFill>
                  <a:schemeClr val="bg1">
                    <a:lumMod val="75000"/>
                  </a:schemeClr>
                </a:solidFill>
                <a:effectLst/>
              </a:rPr>
            </a:br>
            <a:br>
              <a:rPr lang="sv-SE" sz="1800" dirty="0">
                <a:effectLst/>
              </a:rPr>
            </a:br>
            <a:br>
              <a:rPr lang="sv-SE" sz="1800" dirty="0">
                <a:effectLst/>
              </a:rPr>
            </a:br>
            <a:br>
              <a:rPr lang="sv-SE" sz="1800" dirty="0">
                <a:effectLst/>
              </a:rPr>
            </a:br>
            <a:br>
              <a:rPr lang="sv-SE" sz="1800" dirty="0">
                <a:effectLst/>
              </a:rPr>
            </a:br>
            <a:br>
              <a:rPr lang="sv-SE" sz="1800" dirty="0">
                <a:effectLst/>
              </a:rPr>
            </a:br>
            <a:br>
              <a:rPr lang="sv-SE" sz="1800" dirty="0">
                <a:effectLst/>
              </a:rPr>
            </a:br>
            <a:endParaRPr lang="en-US" sz="1800" dirty="0"/>
          </a:p>
        </p:txBody>
      </p:sp>
      <p:sp>
        <p:nvSpPr>
          <p:cNvPr id="2" name="TextBox 1"/>
          <p:cNvSpPr txBox="1"/>
          <p:nvPr/>
        </p:nvSpPr>
        <p:spPr>
          <a:xfrm>
            <a:off x="611560" y="332656"/>
            <a:ext cx="8343951" cy="369332"/>
          </a:xfrm>
          <a:prstGeom prst="rect">
            <a:avLst/>
          </a:prstGeom>
          <a:noFill/>
        </p:spPr>
        <p:txBody>
          <a:bodyPr wrap="none" rtlCol="0">
            <a:spAutoFit/>
          </a:bodyPr>
          <a:lstStyle/>
          <a:p>
            <a:r>
              <a:rPr lang="sv-SE" b="1" dirty="0">
                <a:latin typeface="+mj-lt"/>
              </a:rPr>
              <a:t>Extra föreningsstämma i Ornö Brevik Samfällighetsförening 20 augusti 2023</a:t>
            </a:r>
          </a:p>
        </p:txBody>
      </p:sp>
    </p:spTree>
    <p:extLst>
      <p:ext uri="{BB962C8B-B14F-4D97-AF65-F5344CB8AC3E}">
        <p14:creationId xmlns:p14="http://schemas.microsoft.com/office/powerpoint/2010/main" val="568286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332656"/>
            <a:ext cx="8343951" cy="369332"/>
          </a:xfrm>
          <a:prstGeom prst="rect">
            <a:avLst/>
          </a:prstGeom>
          <a:noFill/>
        </p:spPr>
        <p:txBody>
          <a:bodyPr wrap="none" rtlCol="0">
            <a:spAutoFit/>
          </a:bodyPr>
          <a:lstStyle/>
          <a:p>
            <a:r>
              <a:rPr lang="sv-SE" b="1" dirty="0">
                <a:latin typeface="+mj-lt"/>
              </a:rPr>
              <a:t>Extra föreningsstämma i Ornö Brevik Samfällighetsförening 20 augusti 2023</a:t>
            </a:r>
          </a:p>
        </p:txBody>
      </p:sp>
      <p:sp>
        <p:nvSpPr>
          <p:cNvPr id="4" name="textruta 3">
            <a:extLst>
              <a:ext uri="{FF2B5EF4-FFF2-40B4-BE49-F238E27FC236}">
                <a16:creationId xmlns:a16="http://schemas.microsoft.com/office/drawing/2014/main" id="{6DF67E11-1544-574F-3FD9-EB7552FF05DC}"/>
              </a:ext>
            </a:extLst>
          </p:cNvPr>
          <p:cNvSpPr txBox="1"/>
          <p:nvPr/>
        </p:nvSpPr>
        <p:spPr>
          <a:xfrm>
            <a:off x="827584" y="1052736"/>
            <a:ext cx="7200800" cy="923330"/>
          </a:xfrm>
          <a:prstGeom prst="rect">
            <a:avLst/>
          </a:prstGeom>
          <a:noFill/>
        </p:spPr>
        <p:txBody>
          <a:bodyPr wrap="square" rtlCol="0">
            <a:spAutoFit/>
          </a:bodyPr>
          <a:lstStyle/>
          <a:p>
            <a:pPr algn="ctr"/>
            <a:r>
              <a:rPr lang="sv-SE" b="1" dirty="0"/>
              <a:t>Hantering av återbetald moms</a:t>
            </a:r>
          </a:p>
          <a:p>
            <a:pPr algn="ctr"/>
            <a:endParaRPr lang="sv-SE" b="1" dirty="0"/>
          </a:p>
          <a:p>
            <a:pPr algn="ctr"/>
            <a:r>
              <a:rPr lang="sv-SE" b="1" dirty="0"/>
              <a:t>Bakgrund</a:t>
            </a:r>
          </a:p>
        </p:txBody>
      </p:sp>
      <p:sp>
        <p:nvSpPr>
          <p:cNvPr id="5" name="textruta 4">
            <a:extLst>
              <a:ext uri="{FF2B5EF4-FFF2-40B4-BE49-F238E27FC236}">
                <a16:creationId xmlns:a16="http://schemas.microsoft.com/office/drawing/2014/main" id="{DE553B58-F7BF-62D8-7B49-5B406138D8E1}"/>
              </a:ext>
            </a:extLst>
          </p:cNvPr>
          <p:cNvSpPr txBox="1"/>
          <p:nvPr/>
        </p:nvSpPr>
        <p:spPr>
          <a:xfrm>
            <a:off x="827584" y="2942942"/>
            <a:ext cx="7920880" cy="2862322"/>
          </a:xfrm>
          <a:prstGeom prst="rect">
            <a:avLst/>
          </a:prstGeom>
          <a:noFill/>
        </p:spPr>
        <p:txBody>
          <a:bodyPr wrap="square" rtlCol="0">
            <a:spAutoFit/>
          </a:bodyPr>
          <a:lstStyle/>
          <a:p>
            <a:pPr marL="285750" indent="-285750">
              <a:buFont typeface="Wingdings" panose="05000000000000000000" pitchFamily="2" charset="2"/>
              <a:buChar char="Ø"/>
            </a:pPr>
            <a:r>
              <a:rPr lang="sv-SE" dirty="0"/>
              <a:t>Skatteverkets tolkning av dom i EU-domstolen</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Redovisningsskyldighet av moms för samfällighetsföreningar</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Ornö Brevik samfällighetsförening (OBs) begäran omprövning av moms</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Återbetalning om totalt 5 500 000 kr.</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endParaRPr lang="sv-SE" dirty="0"/>
          </a:p>
        </p:txBody>
      </p:sp>
    </p:spTree>
    <p:extLst>
      <p:ext uri="{BB962C8B-B14F-4D97-AF65-F5344CB8AC3E}">
        <p14:creationId xmlns:p14="http://schemas.microsoft.com/office/powerpoint/2010/main" val="2918662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332656"/>
            <a:ext cx="8343951" cy="369332"/>
          </a:xfrm>
          <a:prstGeom prst="rect">
            <a:avLst/>
          </a:prstGeom>
          <a:noFill/>
        </p:spPr>
        <p:txBody>
          <a:bodyPr wrap="none" rtlCol="0">
            <a:spAutoFit/>
          </a:bodyPr>
          <a:lstStyle/>
          <a:p>
            <a:r>
              <a:rPr lang="sv-SE" b="1" dirty="0">
                <a:latin typeface="+mj-lt"/>
              </a:rPr>
              <a:t>Extra föreningsstämma i Ornö Brevik Samfällighetsförening 20 augusti 2023</a:t>
            </a:r>
          </a:p>
        </p:txBody>
      </p:sp>
      <p:sp>
        <p:nvSpPr>
          <p:cNvPr id="4" name="textruta 3">
            <a:extLst>
              <a:ext uri="{FF2B5EF4-FFF2-40B4-BE49-F238E27FC236}">
                <a16:creationId xmlns:a16="http://schemas.microsoft.com/office/drawing/2014/main" id="{AB7916BD-2880-B6DE-3B45-1566D6176A91}"/>
              </a:ext>
            </a:extLst>
          </p:cNvPr>
          <p:cNvSpPr txBox="1"/>
          <p:nvPr/>
        </p:nvSpPr>
        <p:spPr>
          <a:xfrm>
            <a:off x="827584" y="1052736"/>
            <a:ext cx="7200800" cy="646331"/>
          </a:xfrm>
          <a:prstGeom prst="rect">
            <a:avLst/>
          </a:prstGeom>
          <a:noFill/>
        </p:spPr>
        <p:txBody>
          <a:bodyPr wrap="square" rtlCol="0">
            <a:spAutoFit/>
          </a:bodyPr>
          <a:lstStyle/>
          <a:p>
            <a:pPr algn="ctr"/>
            <a:r>
              <a:rPr lang="sv-SE" b="1" dirty="0"/>
              <a:t>Hantering av återbetald moms</a:t>
            </a:r>
          </a:p>
          <a:p>
            <a:pPr algn="ctr"/>
            <a:endParaRPr lang="sv-SE" b="1" dirty="0"/>
          </a:p>
        </p:txBody>
      </p:sp>
      <p:sp>
        <p:nvSpPr>
          <p:cNvPr id="7" name="textruta 6">
            <a:extLst>
              <a:ext uri="{FF2B5EF4-FFF2-40B4-BE49-F238E27FC236}">
                <a16:creationId xmlns:a16="http://schemas.microsoft.com/office/drawing/2014/main" id="{0E8D7FAA-DE4D-169C-DF86-12C1BE8E7E91}"/>
              </a:ext>
            </a:extLst>
          </p:cNvPr>
          <p:cNvSpPr txBox="1"/>
          <p:nvPr/>
        </p:nvSpPr>
        <p:spPr>
          <a:xfrm>
            <a:off x="539552" y="3501008"/>
            <a:ext cx="7704856" cy="2585323"/>
          </a:xfrm>
          <a:prstGeom prst="rect">
            <a:avLst/>
          </a:prstGeom>
          <a:noFill/>
        </p:spPr>
        <p:txBody>
          <a:bodyPr wrap="square" rtlCol="0">
            <a:spAutoFit/>
          </a:bodyPr>
          <a:lstStyle/>
          <a:p>
            <a:pPr algn="ctr"/>
            <a:r>
              <a:rPr lang="sv-SE" b="1" dirty="0"/>
              <a:t>Utgifter </a:t>
            </a:r>
            <a:r>
              <a:rPr lang="sv-SE" b="1"/>
              <a:t>med styrelsens </a:t>
            </a:r>
            <a:r>
              <a:rPr lang="sv-SE" b="1" dirty="0"/>
              <a:t>förslag</a:t>
            </a:r>
            <a:br>
              <a:rPr lang="sv-SE" b="1" dirty="0"/>
            </a:br>
            <a:r>
              <a:rPr lang="sv-SE" dirty="0"/>
              <a:t>beloppet används till att betala årliga amorteringar</a:t>
            </a:r>
          </a:p>
          <a:p>
            <a:pPr algn="ctr"/>
            <a:endParaRPr lang="sv-SE" dirty="0"/>
          </a:p>
          <a:p>
            <a:pPr algn="ctr"/>
            <a:r>
              <a:rPr lang="sv-SE" b="1" dirty="0"/>
              <a:t>Utgifter om amortering av hela beloppet görs på en gång</a:t>
            </a:r>
            <a:br>
              <a:rPr lang="sv-SE" dirty="0"/>
            </a:br>
            <a:r>
              <a:rPr lang="sv-SE" dirty="0"/>
              <a:t>jämförelse med styrelsens förslag</a:t>
            </a:r>
          </a:p>
          <a:p>
            <a:pPr algn="ctr"/>
            <a:endParaRPr lang="sv-SE" b="1" dirty="0"/>
          </a:p>
          <a:p>
            <a:pPr algn="ctr"/>
            <a:endParaRPr lang="sv-SE" dirty="0"/>
          </a:p>
          <a:p>
            <a:pPr algn="ctr"/>
            <a:endParaRPr lang="sv-SE" dirty="0"/>
          </a:p>
          <a:p>
            <a:pPr algn="ctr"/>
            <a:endParaRPr lang="sv-SE" dirty="0"/>
          </a:p>
        </p:txBody>
      </p:sp>
      <p:sp>
        <p:nvSpPr>
          <p:cNvPr id="8" name="textruta 7">
            <a:extLst>
              <a:ext uri="{FF2B5EF4-FFF2-40B4-BE49-F238E27FC236}">
                <a16:creationId xmlns:a16="http://schemas.microsoft.com/office/drawing/2014/main" id="{85305433-2E7A-D5DF-947E-DADDE162A0BD}"/>
              </a:ext>
            </a:extLst>
          </p:cNvPr>
          <p:cNvSpPr txBox="1"/>
          <p:nvPr/>
        </p:nvSpPr>
        <p:spPr>
          <a:xfrm>
            <a:off x="1619672" y="1797077"/>
            <a:ext cx="5544616" cy="369332"/>
          </a:xfrm>
          <a:prstGeom prst="rect">
            <a:avLst/>
          </a:prstGeom>
          <a:noFill/>
        </p:spPr>
        <p:txBody>
          <a:bodyPr wrap="square" rtlCol="0">
            <a:spAutoFit/>
          </a:bodyPr>
          <a:lstStyle/>
          <a:p>
            <a:pPr algn="ctr"/>
            <a:r>
              <a:rPr lang="sv-SE" b="1" dirty="0"/>
              <a:t>Det utskickade kalkylarket visar:</a:t>
            </a:r>
            <a:endParaRPr lang="sv-SE" dirty="0"/>
          </a:p>
        </p:txBody>
      </p:sp>
      <p:sp>
        <p:nvSpPr>
          <p:cNvPr id="3" name="textruta 2">
            <a:extLst>
              <a:ext uri="{FF2B5EF4-FFF2-40B4-BE49-F238E27FC236}">
                <a16:creationId xmlns:a16="http://schemas.microsoft.com/office/drawing/2014/main" id="{46400E67-15D7-2DBE-08F1-4790456052EE}"/>
              </a:ext>
            </a:extLst>
          </p:cNvPr>
          <p:cNvSpPr txBox="1"/>
          <p:nvPr/>
        </p:nvSpPr>
        <p:spPr>
          <a:xfrm>
            <a:off x="1115616" y="2573288"/>
            <a:ext cx="6912768" cy="923330"/>
          </a:xfrm>
          <a:prstGeom prst="rect">
            <a:avLst/>
          </a:prstGeom>
          <a:noFill/>
        </p:spPr>
        <p:txBody>
          <a:bodyPr wrap="square" rtlCol="0">
            <a:spAutoFit/>
          </a:bodyPr>
          <a:lstStyle/>
          <a:p>
            <a:pPr algn="ctr"/>
            <a:r>
              <a:rPr lang="sv-SE" b="1" dirty="0"/>
              <a:t>Nuläget</a:t>
            </a:r>
          </a:p>
          <a:p>
            <a:pPr algn="ctr"/>
            <a:r>
              <a:rPr lang="sv-SE" dirty="0"/>
              <a:t>endast som jämförelse med om vi inte fått momspengar </a:t>
            </a:r>
          </a:p>
          <a:p>
            <a:pPr algn="ctr"/>
            <a:endParaRPr lang="sv-SE" dirty="0"/>
          </a:p>
        </p:txBody>
      </p:sp>
    </p:spTree>
    <p:extLst>
      <p:ext uri="{BB962C8B-B14F-4D97-AF65-F5344CB8AC3E}">
        <p14:creationId xmlns:p14="http://schemas.microsoft.com/office/powerpoint/2010/main" val="3139451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332656"/>
            <a:ext cx="8343951" cy="369332"/>
          </a:xfrm>
          <a:prstGeom prst="rect">
            <a:avLst/>
          </a:prstGeom>
          <a:noFill/>
        </p:spPr>
        <p:txBody>
          <a:bodyPr wrap="none" rtlCol="0">
            <a:spAutoFit/>
          </a:bodyPr>
          <a:lstStyle/>
          <a:p>
            <a:r>
              <a:rPr lang="sv-SE" b="1" dirty="0">
                <a:latin typeface="+mj-lt"/>
              </a:rPr>
              <a:t>Extra föreningsstämma i Ornö Brevik Samfällighetsförening 20 augusti 2023</a:t>
            </a:r>
          </a:p>
        </p:txBody>
      </p:sp>
      <p:sp>
        <p:nvSpPr>
          <p:cNvPr id="6" name="textruta 5">
            <a:extLst>
              <a:ext uri="{FF2B5EF4-FFF2-40B4-BE49-F238E27FC236}">
                <a16:creationId xmlns:a16="http://schemas.microsoft.com/office/drawing/2014/main" id="{DD75EC9B-7B40-24B1-E572-E80E69D23BFC}"/>
              </a:ext>
            </a:extLst>
          </p:cNvPr>
          <p:cNvSpPr txBox="1"/>
          <p:nvPr/>
        </p:nvSpPr>
        <p:spPr>
          <a:xfrm>
            <a:off x="827584" y="1052736"/>
            <a:ext cx="7200800" cy="923330"/>
          </a:xfrm>
          <a:prstGeom prst="rect">
            <a:avLst/>
          </a:prstGeom>
          <a:noFill/>
        </p:spPr>
        <p:txBody>
          <a:bodyPr wrap="square" rtlCol="0">
            <a:spAutoFit/>
          </a:bodyPr>
          <a:lstStyle/>
          <a:p>
            <a:pPr algn="ctr"/>
            <a:r>
              <a:rPr lang="sv-SE" b="1" dirty="0"/>
              <a:t>Hantering av återbetald moms</a:t>
            </a:r>
          </a:p>
          <a:p>
            <a:pPr algn="ctr"/>
            <a:endParaRPr lang="sv-SE" b="1" dirty="0"/>
          </a:p>
          <a:p>
            <a:pPr algn="ctr"/>
            <a:r>
              <a:rPr lang="sv-SE" b="1" dirty="0"/>
              <a:t>Styrelsens förslag</a:t>
            </a:r>
          </a:p>
        </p:txBody>
      </p:sp>
      <p:sp>
        <p:nvSpPr>
          <p:cNvPr id="7" name="textruta 6">
            <a:extLst>
              <a:ext uri="{FF2B5EF4-FFF2-40B4-BE49-F238E27FC236}">
                <a16:creationId xmlns:a16="http://schemas.microsoft.com/office/drawing/2014/main" id="{DF6CD940-431D-C7DF-9F77-D05667DE0CB8}"/>
              </a:ext>
            </a:extLst>
          </p:cNvPr>
          <p:cNvSpPr txBox="1"/>
          <p:nvPr/>
        </p:nvSpPr>
        <p:spPr>
          <a:xfrm>
            <a:off x="827584" y="2564904"/>
            <a:ext cx="7848872" cy="3693319"/>
          </a:xfrm>
          <a:prstGeom prst="rect">
            <a:avLst/>
          </a:prstGeom>
          <a:noFill/>
        </p:spPr>
        <p:txBody>
          <a:bodyPr wrap="square" rtlCol="0">
            <a:spAutoFit/>
          </a:bodyPr>
          <a:lstStyle/>
          <a:p>
            <a:r>
              <a:rPr lang="sv-SE" dirty="0"/>
              <a:t>Återbetalt belopp 5 500 000 kr</a:t>
            </a:r>
          </a:p>
          <a:p>
            <a:endParaRPr lang="sv-SE" dirty="0"/>
          </a:p>
          <a:p>
            <a:pPr marL="285750" indent="-285750">
              <a:buFont typeface="Wingdings" panose="05000000000000000000" pitchFamily="2" charset="2"/>
              <a:buChar char="Ø"/>
            </a:pPr>
            <a:r>
              <a:rPr lang="sv-SE" dirty="0"/>
              <a:t>500 000 kr  - </a:t>
            </a:r>
            <a:r>
              <a:rPr lang="sv-SE" dirty="0" err="1"/>
              <a:t>återfondering</a:t>
            </a:r>
            <a:r>
              <a:rPr lang="sv-SE" dirty="0"/>
              <a:t> av borgensavgifter för kommunal borgen.</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400 000 kr – buffert för åtgärder i anläggningen </a:t>
            </a:r>
            <a:r>
              <a:rPr lang="sv-SE" dirty="0" err="1"/>
              <a:t>bl.a</a:t>
            </a:r>
            <a:r>
              <a:rPr lang="sv-SE" dirty="0"/>
              <a:t>  uppdatering av larmsystem för slamtank, utredning av återkommande stopp i Bodalsbacken</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4 600 000 – amortering av lån</a:t>
            </a:r>
          </a:p>
          <a:p>
            <a:pPr marL="285750" indent="-285750">
              <a:buFont typeface="Wingdings" panose="05000000000000000000" pitchFamily="2" charset="2"/>
              <a:buChar char="Ø"/>
            </a:pPr>
            <a:endParaRPr lang="sv-SE" dirty="0"/>
          </a:p>
          <a:p>
            <a:r>
              <a:rPr lang="sv-SE" dirty="0"/>
              <a:t>Tilläggsförslag av styrelsen</a:t>
            </a:r>
          </a:p>
          <a:p>
            <a:pPr marL="285750" indent="-285750">
              <a:buFont typeface="Wingdings" panose="05000000000000000000" pitchFamily="2" charset="2"/>
              <a:buChar char="Ø"/>
            </a:pPr>
            <a:r>
              <a:rPr lang="sv-SE" dirty="0"/>
              <a:t>200 000 – extra amortering för snabbare minskning av låneskuld</a:t>
            </a:r>
          </a:p>
          <a:p>
            <a:pPr marL="285750" indent="-285750">
              <a:buFont typeface="Wingdings" panose="05000000000000000000" pitchFamily="2" charset="2"/>
              <a:buChar char="Ø"/>
            </a:pPr>
            <a:endParaRPr lang="sv-SE" dirty="0"/>
          </a:p>
        </p:txBody>
      </p:sp>
    </p:spTree>
    <p:extLst>
      <p:ext uri="{BB962C8B-B14F-4D97-AF65-F5344CB8AC3E}">
        <p14:creationId xmlns:p14="http://schemas.microsoft.com/office/powerpoint/2010/main" val="3015207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332656"/>
            <a:ext cx="8343951" cy="369332"/>
          </a:xfrm>
          <a:prstGeom prst="rect">
            <a:avLst/>
          </a:prstGeom>
          <a:noFill/>
        </p:spPr>
        <p:txBody>
          <a:bodyPr wrap="none" rtlCol="0">
            <a:spAutoFit/>
          </a:bodyPr>
          <a:lstStyle/>
          <a:p>
            <a:r>
              <a:rPr lang="sv-SE" b="1" dirty="0">
                <a:latin typeface="+mj-lt"/>
              </a:rPr>
              <a:t>Extra föreningsstämma i Ornö Brevik Samfällighetsförening 20 augusti 2023</a:t>
            </a:r>
          </a:p>
        </p:txBody>
      </p:sp>
      <p:sp>
        <p:nvSpPr>
          <p:cNvPr id="4" name="textruta 3">
            <a:extLst>
              <a:ext uri="{FF2B5EF4-FFF2-40B4-BE49-F238E27FC236}">
                <a16:creationId xmlns:a16="http://schemas.microsoft.com/office/drawing/2014/main" id="{6569262B-A7AC-BAB4-57EA-8C6D93C2A325}"/>
              </a:ext>
            </a:extLst>
          </p:cNvPr>
          <p:cNvSpPr txBox="1"/>
          <p:nvPr/>
        </p:nvSpPr>
        <p:spPr>
          <a:xfrm>
            <a:off x="827584" y="1052736"/>
            <a:ext cx="7200800" cy="646331"/>
          </a:xfrm>
          <a:prstGeom prst="rect">
            <a:avLst/>
          </a:prstGeom>
          <a:noFill/>
        </p:spPr>
        <p:txBody>
          <a:bodyPr wrap="square" rtlCol="0">
            <a:spAutoFit/>
          </a:bodyPr>
          <a:lstStyle/>
          <a:p>
            <a:pPr algn="ctr"/>
            <a:r>
              <a:rPr lang="sv-SE" b="1" dirty="0"/>
              <a:t>Hantering av återbetald moms</a:t>
            </a:r>
          </a:p>
          <a:p>
            <a:pPr algn="ctr"/>
            <a:endParaRPr lang="sv-SE" b="1" dirty="0"/>
          </a:p>
        </p:txBody>
      </p:sp>
      <p:sp>
        <p:nvSpPr>
          <p:cNvPr id="5" name="textruta 4">
            <a:extLst>
              <a:ext uri="{FF2B5EF4-FFF2-40B4-BE49-F238E27FC236}">
                <a16:creationId xmlns:a16="http://schemas.microsoft.com/office/drawing/2014/main" id="{B288BA39-2E33-3CC9-DC91-54FA30AD57A5}"/>
              </a:ext>
            </a:extLst>
          </p:cNvPr>
          <p:cNvSpPr txBox="1"/>
          <p:nvPr/>
        </p:nvSpPr>
        <p:spPr>
          <a:xfrm>
            <a:off x="611560" y="1699067"/>
            <a:ext cx="8064896" cy="3693319"/>
          </a:xfrm>
          <a:prstGeom prst="rect">
            <a:avLst/>
          </a:prstGeom>
          <a:noFill/>
        </p:spPr>
        <p:txBody>
          <a:bodyPr wrap="square" rtlCol="0">
            <a:spAutoFit/>
          </a:bodyPr>
          <a:lstStyle/>
          <a:p>
            <a:r>
              <a:rPr lang="sv-SE" kern="0" dirty="0">
                <a:solidFill>
                  <a:srgbClr val="000000"/>
                </a:solidFill>
                <a:latin typeface="Arial" panose="020B0604020202020204" pitchFamily="34" charset="0"/>
                <a:ea typeface="Times New Roman" panose="02020603050405020304" pitchFamily="18" charset="0"/>
                <a:cs typeface="Arial" panose="020B0604020202020204" pitchFamily="34" charset="0"/>
              </a:rPr>
              <a:t>Kalkylerna i </a:t>
            </a:r>
            <a:r>
              <a:rPr lang="sv-SE" sz="1800" b="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det utskickade kalkylarket är förenklade, </a:t>
            </a:r>
            <a:r>
              <a:rPr lang="sv-SE" sz="1800" b="0" kern="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bl.a</a:t>
            </a:r>
            <a:r>
              <a:rPr lang="sv-SE" sz="1800" b="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har hänsyn inte tagits till:</a:t>
            </a:r>
          </a:p>
          <a:p>
            <a:pPr marL="285750" indent="-285750">
              <a:buFont typeface="Wingdings" panose="05000000000000000000" pitchFamily="2" charset="2"/>
              <a:buChar char="Ø"/>
            </a:pPr>
            <a:endParaRPr lang="sv-SE" kern="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Wingdings" panose="05000000000000000000" pitchFamily="2" charset="2"/>
              <a:buChar char="Ø"/>
            </a:pPr>
            <a:r>
              <a:rPr lang="sv-SE" sz="1800" b="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ev. avkastning på momsåterbetalningspengarna under tiden de är placerade på konto</a:t>
            </a:r>
          </a:p>
          <a:p>
            <a:pPr marL="285750" indent="-285750">
              <a:buFont typeface="Wingdings" panose="05000000000000000000" pitchFamily="2" charset="2"/>
              <a:buChar char="Ø"/>
            </a:pPr>
            <a:endParaRPr lang="sv-SE" sz="1800" b="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Wingdings" panose="05000000000000000000" pitchFamily="2" charset="2"/>
              <a:buChar char="Ø"/>
            </a:pPr>
            <a:r>
              <a:rPr lang="sv-SE" sz="1800" b="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att </a:t>
            </a:r>
            <a:r>
              <a:rPr lang="sv-SE" sz="1800" b="0" kern="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ränte</a:t>
            </a:r>
            <a:r>
              <a:rPr lang="sv-SE" sz="1800" b="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/kapitalinkomster över 600:-/fastighet ska redovisas i fastighetsägarnas inkomstdeklarationer</a:t>
            </a:r>
            <a:endParaRPr lang="sv-SE" kern="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Wingdings" panose="05000000000000000000" pitchFamily="2" charset="2"/>
              <a:buChar char="Ø"/>
            </a:pPr>
            <a:endParaRPr lang="sv-SE" kern="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Wingdings" panose="05000000000000000000" pitchFamily="2" charset="2"/>
              <a:buChar char="Ø"/>
            </a:pPr>
            <a:r>
              <a:rPr lang="sv-SE" kern="0" dirty="0">
                <a:solidFill>
                  <a:srgbClr val="000000"/>
                </a:solidFill>
                <a:latin typeface="Arial" panose="020B0604020202020204" pitchFamily="34" charset="0"/>
                <a:ea typeface="Times New Roman" panose="02020603050405020304" pitchFamily="18" charset="0"/>
                <a:cs typeface="Arial" panose="020B0604020202020204" pitchFamily="34" charset="0"/>
              </a:rPr>
              <a:t>att </a:t>
            </a:r>
            <a:r>
              <a:rPr lang="sv-SE" sz="1800" b="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räntebeloppen är beroende av när i tiden, under åren, som vi gör amorteringarna.</a:t>
            </a:r>
            <a:br>
              <a:rPr lang="sv-SE" sz="1800" b="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br>
              <a:rPr lang="sv-SE" sz="1800" b="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endParaRPr lang="sv-SE" dirty="0"/>
          </a:p>
        </p:txBody>
      </p:sp>
    </p:spTree>
    <p:extLst>
      <p:ext uri="{BB962C8B-B14F-4D97-AF65-F5344CB8AC3E}">
        <p14:creationId xmlns:p14="http://schemas.microsoft.com/office/powerpoint/2010/main" val="2218216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332656"/>
            <a:ext cx="8343951" cy="369332"/>
          </a:xfrm>
          <a:prstGeom prst="rect">
            <a:avLst/>
          </a:prstGeom>
          <a:noFill/>
        </p:spPr>
        <p:txBody>
          <a:bodyPr wrap="none" rtlCol="0">
            <a:spAutoFit/>
          </a:bodyPr>
          <a:lstStyle/>
          <a:p>
            <a:r>
              <a:rPr lang="sv-SE" b="1" dirty="0">
                <a:latin typeface="+mj-lt"/>
              </a:rPr>
              <a:t>Extra föreningsstämma i Ornö Brevik Samfällighetsförening 20 augusti 2023</a:t>
            </a:r>
          </a:p>
        </p:txBody>
      </p:sp>
      <p:sp>
        <p:nvSpPr>
          <p:cNvPr id="4" name="textruta 3">
            <a:extLst>
              <a:ext uri="{FF2B5EF4-FFF2-40B4-BE49-F238E27FC236}">
                <a16:creationId xmlns:a16="http://schemas.microsoft.com/office/drawing/2014/main" id="{292736DD-F988-010F-FED2-3D1CE733F118}"/>
              </a:ext>
            </a:extLst>
          </p:cNvPr>
          <p:cNvSpPr txBox="1"/>
          <p:nvPr/>
        </p:nvSpPr>
        <p:spPr>
          <a:xfrm>
            <a:off x="827584" y="1052736"/>
            <a:ext cx="7200800" cy="646331"/>
          </a:xfrm>
          <a:prstGeom prst="rect">
            <a:avLst/>
          </a:prstGeom>
          <a:noFill/>
        </p:spPr>
        <p:txBody>
          <a:bodyPr wrap="square" rtlCol="0">
            <a:spAutoFit/>
          </a:bodyPr>
          <a:lstStyle/>
          <a:p>
            <a:pPr algn="ctr"/>
            <a:r>
              <a:rPr lang="sv-SE" b="1" dirty="0"/>
              <a:t>Hantering av återbetald moms</a:t>
            </a:r>
          </a:p>
          <a:p>
            <a:pPr algn="ctr"/>
            <a:endParaRPr lang="sv-SE" b="1" dirty="0"/>
          </a:p>
        </p:txBody>
      </p:sp>
      <p:sp>
        <p:nvSpPr>
          <p:cNvPr id="5" name="textruta 4">
            <a:extLst>
              <a:ext uri="{FF2B5EF4-FFF2-40B4-BE49-F238E27FC236}">
                <a16:creationId xmlns:a16="http://schemas.microsoft.com/office/drawing/2014/main" id="{8E20BAEE-295D-CF6A-79FF-1F9B99C16EE2}"/>
              </a:ext>
            </a:extLst>
          </p:cNvPr>
          <p:cNvSpPr txBox="1"/>
          <p:nvPr/>
        </p:nvSpPr>
        <p:spPr>
          <a:xfrm>
            <a:off x="899592" y="1772816"/>
            <a:ext cx="7200800" cy="2031325"/>
          </a:xfrm>
          <a:prstGeom prst="rect">
            <a:avLst/>
          </a:prstGeom>
          <a:noFill/>
        </p:spPr>
        <p:txBody>
          <a:bodyPr wrap="square" rtlCol="0">
            <a:spAutoFit/>
          </a:bodyPr>
          <a:lstStyle/>
          <a:p>
            <a:pPr marL="285750" indent="-285750">
              <a:buFont typeface="Wingdings" panose="05000000000000000000" pitchFamily="2" charset="2"/>
              <a:buChar char="Ø"/>
            </a:pPr>
            <a:r>
              <a:rPr lang="sv-SE" sz="1800" b="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för enkelhetens skull har beräkningarna gjorts med samma driftutgifter för varje år</a:t>
            </a:r>
            <a:endParaRPr lang="sv-SE" kern="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Wingdings" panose="05000000000000000000" pitchFamily="2" charset="2"/>
              <a:buChar char="Ø"/>
            </a:pPr>
            <a:endParaRPr lang="sv-SE" sz="1800" b="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Wingdings" panose="05000000000000000000" pitchFamily="2" charset="2"/>
              <a:buChar char="Ø"/>
            </a:pPr>
            <a:r>
              <a:rPr lang="sv-SE" sz="1800" b="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stor osäkerhet gäller avseende räntesatserna framöver</a:t>
            </a:r>
            <a:endParaRPr lang="sv-SE" kern="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Wingdings" panose="05000000000000000000" pitchFamily="2" charset="2"/>
              <a:buChar char="Ø"/>
            </a:pPr>
            <a:endParaRPr lang="sv-SE" sz="1800" b="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Wingdings" panose="05000000000000000000" pitchFamily="2" charset="2"/>
              <a:buChar char="Ø"/>
            </a:pPr>
            <a:r>
              <a:rPr lang="sv-SE" sz="1800" b="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avdrag för låneränta kan med nuvarande regler göras av varje medlem, precis som tidigare</a:t>
            </a:r>
            <a:endParaRPr lang="sv-SE" dirty="0"/>
          </a:p>
        </p:txBody>
      </p:sp>
    </p:spTree>
    <p:extLst>
      <p:ext uri="{BB962C8B-B14F-4D97-AF65-F5344CB8AC3E}">
        <p14:creationId xmlns:p14="http://schemas.microsoft.com/office/powerpoint/2010/main" val="3337154965"/>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13379</TotalTime>
  <Words>1701</Words>
  <Application>Microsoft Office PowerPoint</Application>
  <PresentationFormat>Bildspel på skärmen (4:3)</PresentationFormat>
  <Paragraphs>138</Paragraphs>
  <Slides>15</Slides>
  <Notes>14</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15</vt:i4>
      </vt:variant>
    </vt:vector>
  </HeadingPairs>
  <TitlesOfParts>
    <vt:vector size="22" baseType="lpstr">
      <vt:lpstr>Arial</vt:lpstr>
      <vt:lpstr>Calibri</vt:lpstr>
      <vt:lpstr>Courier New</vt:lpstr>
      <vt:lpstr>Georgia</vt:lpstr>
      <vt:lpstr>Trebuchet MS</vt:lpstr>
      <vt:lpstr>Wingdings</vt:lpstr>
      <vt:lpstr>Slipstream</vt:lpstr>
      <vt:lpstr>PowerPoint-presentation</vt:lpstr>
      <vt:lpstr>   1. Mötets öppnande 2. Val av ordförande för stämman 3. Val av sekreterare för stämman  4. Val av två justeringsmän  5. Frågan om mötets behöriga utlysande  6. Närvaroförteckning 7. Godkännande av dagordningen       8. Framställningar från styrelsen eller motioner från medlemmar  - Beslut om hantering av återbetalda momspengar 9.       Styrelsens förslag till utgifts- och inkomststat samt debiteringslängd  - Beslut om ny utgifts- och inkomststat samt debiteringslängd 10.     Meddelande av plats där stämmoprotokollet hålls tillgängligt 11.     Stämman avslutas         </vt:lpstr>
      <vt:lpstr>1. Mötets öppnande 2. Val av ordförande för stämman 3. Val av sekreterare för stämman  4. Val av två justeringsmän tillika rösträknare 5. Frågan om mötets behöriga utlysande  6. Närvaroförteckning tillika röstlängd 7. Godkännande av dagordningen 8.. Framställningar från styrelsen eller motioner från medlemmarna 9.       Styrelsens förslag till utgifts- och inkomststat samt debiteringslängd 10       Meddelande av plats där stämmoprotokollet hålls tillgängligt 11       Stämman avslutas         </vt:lpstr>
      <vt:lpstr>1. Mötets öppnande 2. Val av ordförande för stämman 3. Val av sekreterare för stämman  4. Val av två justeringsmän  5. Frågan om mötets behöriga utlysande  6. Närvaroförteckning 7. Godkännande av dagordningen       8. Framställningar från styrelsen eller motioner från medlemmar   - Beslut om hantering av återbetalda momspengar 9.       Styrelsens förslag till utgifts- och inkomststat samt debiteringslängd 10      Meddelande av plats där stämmoprotokollet hålls tillgängligt 11      Stämman avslutas         </vt:lpstr>
      <vt:lpstr>PowerPoint-presentation</vt:lpstr>
      <vt:lpstr>PowerPoint-presentation</vt:lpstr>
      <vt:lpstr>PowerPoint-presentation</vt:lpstr>
      <vt:lpstr>PowerPoint-presentation</vt:lpstr>
      <vt:lpstr>PowerPoint-presentation</vt:lpstr>
      <vt:lpstr>PowerPoint-presentation</vt:lpstr>
      <vt:lpstr> </vt:lpstr>
      <vt:lpstr>1. Mötets öppnande 2. Val av ordförande för stämman 3. Val av sekreterare för stämman  4. Val av två justeringsmän  5. Frågan om mötets behöriga utlysande  6. Närvaroförteckning 7. Godkännande av dagordningen       8. Framställningar från styrelsen eller motioner från medlemmar 9.       Styrelsens förslag till utgifts- och inkomststat samt debiteringslängd   - Beslut om ny utgifts- och inkomststat samt debiteringslängd 10.     Meddelande av plats där stämmoprotokollet hålls tillgängligt 11.     Stämman avslutas         </vt:lpstr>
      <vt:lpstr> </vt:lpstr>
      <vt:lpstr>1. Mötets öppnande 2. Val av ordförande för stämman 3. Val av sekreterare för stämman  4. Val av två justeringsmän  5. Frågan om mötets behöriga utlysande  6. Närvaroförteckning 7. Godkännande av dagordningen       8. Framställningar från styrelsen eller motioner från medlemmar 9.       Styrelsens förslag till utgifts- och inkomststat samt debiteringslängd 10.     Meddelande av plats där stämmoprotokollet hålls tillgängligt 11.     Stämman avslutas         </vt:lpstr>
      <vt:lpstr>PowerPoint-presentation</vt:lpstr>
    </vt:vector>
  </TitlesOfParts>
  <Company>Samsung Electronics Nordic 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val av ordförande för stämman 2       val av sekreterare för stämman 3       val av två justeringsmän Beslut avseende 4       Start av byggandet av gemensamhetsanläggningen  5       Extra utdebitering av 7 000: - kr/andel  6       Om vs för att ändra anläggningsdelarnas placering, styrelsen får begära omprövning av anläggningsbeslutet. 7       fråga om att utse valberedning 8       meddelande av plats där stämmoprotokollet hålls tillgängligt 9       stämman avslutas</dc:title>
  <dc:creator>Björn Hansen</dc:creator>
  <cp:lastModifiedBy>Christer Sundbom</cp:lastModifiedBy>
  <cp:revision>319</cp:revision>
  <dcterms:created xsi:type="dcterms:W3CDTF">2015-08-30T17:16:16Z</dcterms:created>
  <dcterms:modified xsi:type="dcterms:W3CDTF">2023-08-23T06:19:58Z</dcterms:modified>
</cp:coreProperties>
</file>